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2.xml" ContentType="application/vnd.openxmlformats-officedocument.presentationml.slide+xml"/>
  <Override PartName="/ppt/notesSlides/notesSlide1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3.xml" ContentType="application/vnd.openxmlformats-officedocument.presentationml.notes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Inter" panose="020B0604020202020204" charset="0"/>
      <p:regular r:id="rId19"/>
    </p:embeddedFont>
    <p:embeddedFont>
      <p:font typeface="Inter Bold" panose="020B0604020202020204" charset="0"/>
      <p:regular r:id="rId20"/>
    </p:embeddedFont>
    <p:embeddedFont>
      <p:font typeface="Inter Ligh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notesMaster" Target="/ppt/notesMasters/notesMaster1.xml" Id="rId18" /><Relationship Type="http://schemas.openxmlformats.org/officeDocument/2006/relationships/slide" Target="/ppt/slides/slide2.xml" Id="rId3" /><Relationship Type="http://schemas.openxmlformats.org/officeDocument/2006/relationships/font" Target="/ppt/fonts/font3.fntdata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tableStyles" Target="/ppt/tableStyles.xml" Id="rId25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font" Target="/ppt/fonts/font2.fntdata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theme" Target="/ppt/theme/theme1.xml" Id="rId24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viewProps" Target="/ppt/viewProps.xml" Id="rId23" /><Relationship Type="http://schemas.openxmlformats.org/officeDocument/2006/relationships/slide" Target="/ppt/slides/slide9.xml" Id="rId10" /><Relationship Type="http://schemas.openxmlformats.org/officeDocument/2006/relationships/font" Target="/ppt/fonts/font1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presProps" Target="/ppt/presProps.xml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.png" Id="rId5" /><Relationship Type="http://schemas.openxmlformats.org/officeDocument/2006/relationships/image" Target="/ppt/media/image1.png" Id="rId4" /><Relationship Type="http://schemas.openxmlformats.org/officeDocument/2006/relationships/hyperlink" Target="https://gamma.app/?utm_source=made-with-gamma" TargetMode="Externa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9.png" Id="rId4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7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1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3.png" Id="rId5" /><Relationship Type="http://schemas.openxmlformats.org/officeDocument/2006/relationships/image" Target="/ppt/media/image22.sv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29.svg" Id="rId8" /><Relationship Type="http://schemas.openxmlformats.org/officeDocument/2006/relationships/image" Target="/ppt/media/image24.png" Id="rId3" /><Relationship Type="http://schemas.openxmlformats.org/officeDocument/2006/relationships/image" Target="/ppt/media/image28.png" Id="rId7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7.svg" Id="rId6" /><Relationship Type="http://schemas.openxmlformats.org/officeDocument/2006/relationships/image" Target="/ppt/media/image26.png" Id="rId5" /><Relationship Type="http://schemas.openxmlformats.org/officeDocument/2006/relationships/image" Target="/ppt/media/image25.svg" Id="rId4" /><Relationship Type="http://schemas.openxmlformats.org/officeDocument/2006/relationships/image" Target="/ppt/media/image30.png" Id="rId9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7.xml" Id="rId1" /><Relationship Type="http://schemas.openxmlformats.org/officeDocument/2006/relationships/hyperlink" Target="https://gamma.app/?utm_source=made-with-gamma" TargetMode="External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32.png" Id="rId3" /><Relationship Type="http://schemas.openxmlformats.org/officeDocument/2006/relationships/image" Target="/ppt/media/image36.png" Id="rId7" /><Relationship Type="http://schemas.openxmlformats.org/officeDocument/2006/relationships/image" Target="/ppt/media/image3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5.png" Id="rId6" /><Relationship Type="http://schemas.openxmlformats.org/officeDocument/2006/relationships/image" Target="/ppt/media/image34.png" Id="rId5" /><Relationship Type="http://schemas.openxmlformats.org/officeDocument/2006/relationships/image" Target="/ppt/media/image33.png" Id="rId4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image" Target="/ppt/media/image37.png" Id="rId2" /><Relationship Type="http://schemas.openxmlformats.org/officeDocument/2006/relationships/slideLayout" Target="/ppt/slideLayouts/slideLayout7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7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7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5.png" Id="rId5" /><Relationship Type="http://schemas.openxmlformats.org/officeDocument/2006/relationships/image" Target="/ppt/media/image1.png" Id="rId4" /><Relationship Type="http://schemas.openxmlformats.org/officeDocument/2006/relationships/hyperlink" Target="https://gamma.app/?utm_source=made-with-gamma" TargetMode="External" Id="rId3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7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0.png" Id="rId6" /><Relationship Type="http://schemas.openxmlformats.org/officeDocument/2006/relationships/image" Target="/ppt/media/image9.png" Id="rId5" /><Relationship Type="http://schemas.openxmlformats.org/officeDocument/2006/relationships/image" Target="/ppt/media/image8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5.png" Id="rId6" /><Relationship Type="http://schemas.openxmlformats.org/officeDocument/2006/relationships/image" Target="/ppt/media/image14.png" Id="rId5" /><Relationship Type="http://schemas.openxmlformats.org/officeDocument/2006/relationships/image" Target="/ppt/media/image13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7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7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71550" y="1160264"/>
            <a:ext cx="16344900" cy="2573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 Lightweight, Unsupervised Framework for Quantifying the Thermal Cooling Effect of Urban Tree Canopies from Street-Level Imagery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1550" y="3892451"/>
            <a:ext cx="5816501" cy="45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BCSE316L - Design of Smart Cities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1550" y="4437310"/>
            <a:ext cx="7086749" cy="53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members with contributions: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1550" y="5297984"/>
            <a:ext cx="16344900" cy="9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437"/>
              </a:lnSpc>
              <a:buFont typeface="Arial"/>
              <a:buChar char="•"/>
            </a:pPr>
            <a:r>
              <a:rPr lang="en-US" sz="21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Devank Gupta (22BCE3295)</a:t>
            </a: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Created the algorithm, worked on unsupervised model training for detecting thermal cooling effect, and created the report document.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1550" y="6283226"/>
            <a:ext cx="16344900" cy="9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3437"/>
              </a:lnSpc>
              <a:buFont typeface="Arial"/>
              <a:buChar char="•"/>
            </a:pPr>
            <a:r>
              <a:rPr lang="en-US" sz="21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Aayush Khanna (22BCE3240)</a:t>
            </a: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Collected data from satellite imagery, extracted the complete dataset, and wrote the research paper.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1550" y="7664054"/>
            <a:ext cx="3917454" cy="452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Under the Guidance of: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1550" y="8419059"/>
            <a:ext cx="16344900" cy="66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2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Dr. Swarnalatha. 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3920905" y="7257157"/>
            <a:ext cx="21417913" cy="24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8"/>
              </a:lnSpc>
              <a:spcBef>
                <a:spcPct val="0"/>
              </a:spcBef>
            </a:pPr>
            <a:r>
              <a:rPr lang="en-US" sz="1611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Github link : https://github.com/devank21/Unsupervised-Framework-for-Quantifying-the-Thermal-Cooling-Effect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06624" y="448121"/>
            <a:ext cx="8898434" cy="57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3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Results: Stage 2 - Health &amp; Thermal Model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06624" y="1473399"/>
            <a:ext cx="7022901" cy="7022901"/>
            <a:chOff x="0" y="0"/>
            <a:chExt cx="11101188" cy="11101188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1101197" cy="11101197"/>
            </a:xfrm>
            <a:custGeom>
              <a:avLst/>
              <a:gdLst/>
              <a:ahLst/>
              <a:cxnLst/>
              <a:rect l="l" t="t" r="r" b="b"/>
              <a:pathLst>
                <a:path w="11101197" h="11101197">
                  <a:moveTo>
                    <a:pt x="0" y="0"/>
                  </a:moveTo>
                  <a:lnTo>
                    <a:pt x="11101197" y="0"/>
                  </a:lnTo>
                  <a:lnTo>
                    <a:pt x="11101197" y="11101197"/>
                  </a:lnTo>
                  <a:lnTo>
                    <a:pt x="0" y="11101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365010" y="1473399"/>
            <a:ext cx="7022907" cy="7022907"/>
            <a:chOff x="0" y="0"/>
            <a:chExt cx="11101188" cy="1110118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1101197" cy="11101197"/>
            </a:xfrm>
            <a:custGeom>
              <a:avLst/>
              <a:gdLst/>
              <a:ahLst/>
              <a:cxnLst/>
              <a:rect l="l" t="t" r="r" b="b"/>
              <a:pathLst>
                <a:path w="11101197" h="11101197">
                  <a:moveTo>
                    <a:pt x="0" y="0"/>
                  </a:moveTo>
                  <a:lnTo>
                    <a:pt x="11101197" y="0"/>
                  </a:lnTo>
                  <a:lnTo>
                    <a:pt x="11101197" y="11101197"/>
                  </a:lnTo>
                  <a:lnTo>
                    <a:pt x="0" y="11101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144B6B-118C-9D61-C43C-1CAB0C1013AE}"/>
              </a:ext>
            </a:extLst>
          </p:cNvPr>
          <p:cNvSpPr txBox="1"/>
          <p:nvPr/>
        </p:nvSpPr>
        <p:spPr>
          <a:xfrm>
            <a:off x="571455" y="8695222"/>
            <a:ext cx="9519138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8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Figure 6.2: Greenness (VARI Index) Map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78C36B-1B80-0BFF-8230-378AAE0C51A3}"/>
              </a:ext>
            </a:extLst>
          </p:cNvPr>
          <p:cNvSpPr txBox="1"/>
          <p:nvPr/>
        </p:nvSpPr>
        <p:spPr>
          <a:xfrm>
            <a:off x="553870" y="9116703"/>
            <a:ext cx="9519138" cy="34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Serves as the "health" input for the model.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FC312F-D396-A1AE-451E-B767AEC6EB8B}"/>
              </a:ext>
            </a:extLst>
          </p:cNvPr>
          <p:cNvSpPr txBox="1"/>
          <p:nvPr/>
        </p:nvSpPr>
        <p:spPr>
          <a:xfrm>
            <a:off x="571455" y="9429019"/>
            <a:ext cx="9519138" cy="34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Bright green areas show high positive VARI scores, indicating healthy vegetation.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B83E7D-EBC0-57A2-96C9-86CF97FF128B}"/>
              </a:ext>
            </a:extLst>
          </p:cNvPr>
          <p:cNvSpPr txBox="1"/>
          <p:nvPr/>
        </p:nvSpPr>
        <p:spPr>
          <a:xfrm>
            <a:off x="571455" y="9763011"/>
            <a:ext cx="9519138" cy="34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Used to filter segments in Stage 1 and calculate the cooling factor in Stage 2.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32A1F-D6BF-9D91-7F2C-23E6AE47F8DE}"/>
              </a:ext>
            </a:extLst>
          </p:cNvPr>
          <p:cNvSpPr txBox="1"/>
          <p:nvPr/>
        </p:nvSpPr>
        <p:spPr>
          <a:xfrm>
            <a:off x="9179169" y="8712818"/>
            <a:ext cx="9519138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8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Figure 6.3: Virtual Thermal Map (°C)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45574D-72B8-31B8-7CFF-6C940400E253}"/>
              </a:ext>
            </a:extLst>
          </p:cNvPr>
          <p:cNvSpPr txBox="1"/>
          <p:nvPr/>
        </p:nvSpPr>
        <p:spPr>
          <a:xfrm>
            <a:off x="9144000" y="9106262"/>
            <a:ext cx="9530860" cy="34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key predictive output of the framework.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DA4DC7-2190-B4AB-F65B-A7D93C341B26}"/>
              </a:ext>
            </a:extLst>
          </p:cNvPr>
          <p:cNvSpPr txBox="1"/>
          <p:nvPr/>
        </p:nvSpPr>
        <p:spPr>
          <a:xfrm>
            <a:off x="9144000" y="9409976"/>
            <a:ext cx="9530860" cy="342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Assuming a base ambient temperature of 40.0°C, the map shows the cooling effect.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006EC9-756A-0BB4-8C0A-C223132187C8}"/>
              </a:ext>
            </a:extLst>
          </p:cNvPr>
          <p:cNvSpPr txBox="1"/>
          <p:nvPr/>
        </p:nvSpPr>
        <p:spPr>
          <a:xfrm>
            <a:off x="9132278" y="9704314"/>
            <a:ext cx="953086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Dark purple regions correlate with high-VARI areas and represent the coolest parts, dropping to ~39.1°C.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654486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Results: Stage 3 - Quantitative Output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96044" y="1116211"/>
            <a:ext cx="10774264" cy="7371755"/>
            <a:chOff x="0" y="0"/>
            <a:chExt cx="14365685" cy="982900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365732" cy="9829038"/>
            </a:xfrm>
            <a:custGeom>
              <a:avLst/>
              <a:gdLst/>
              <a:ahLst/>
              <a:cxnLst/>
              <a:rect l="l" t="t" r="r" b="b"/>
              <a:pathLst>
                <a:path w="14365732" h="9829038">
                  <a:moveTo>
                    <a:pt x="0" y="0"/>
                  </a:moveTo>
                  <a:lnTo>
                    <a:pt x="14365732" y="0"/>
                  </a:lnTo>
                  <a:lnTo>
                    <a:pt x="14365732" y="9829038"/>
                  </a:lnTo>
                  <a:lnTo>
                    <a:pt x="0" y="982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6044" y="9850190"/>
            <a:ext cx="5218956" cy="204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endParaRPr lang="en-US" sz="1375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91281" y="10279410"/>
            <a:ext cx="17305436" cy="1276052"/>
            <a:chOff x="0" y="0"/>
            <a:chExt cx="23073915" cy="17014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073869" cy="1701419"/>
            </a:xfrm>
            <a:custGeom>
              <a:avLst/>
              <a:gdLst/>
              <a:ahLst/>
              <a:cxnLst/>
              <a:rect l="l" t="t" r="r" b="b"/>
              <a:pathLst>
                <a:path w="23073869" h="1701419">
                  <a:moveTo>
                    <a:pt x="0" y="85725"/>
                  </a:moveTo>
                  <a:cubicBezTo>
                    <a:pt x="0" y="38354"/>
                    <a:pt x="38735" y="0"/>
                    <a:pt x="86233" y="0"/>
                  </a:cubicBezTo>
                  <a:lnTo>
                    <a:pt x="22987636" y="0"/>
                  </a:lnTo>
                  <a:lnTo>
                    <a:pt x="22987636" y="6350"/>
                  </a:lnTo>
                  <a:lnTo>
                    <a:pt x="22987636" y="0"/>
                  </a:lnTo>
                  <a:cubicBezTo>
                    <a:pt x="23035261" y="0"/>
                    <a:pt x="23073869" y="38354"/>
                    <a:pt x="23073869" y="85725"/>
                  </a:cubicBezTo>
                  <a:lnTo>
                    <a:pt x="23067519" y="85725"/>
                  </a:lnTo>
                  <a:lnTo>
                    <a:pt x="23073869" y="85725"/>
                  </a:lnTo>
                  <a:lnTo>
                    <a:pt x="23073869" y="1615694"/>
                  </a:lnTo>
                  <a:lnTo>
                    <a:pt x="23067519" y="1615694"/>
                  </a:lnTo>
                  <a:lnTo>
                    <a:pt x="23073869" y="1615694"/>
                  </a:lnTo>
                  <a:cubicBezTo>
                    <a:pt x="23073869" y="1663065"/>
                    <a:pt x="23035133" y="1701419"/>
                    <a:pt x="22987636" y="1701419"/>
                  </a:cubicBezTo>
                  <a:lnTo>
                    <a:pt x="22987636" y="1695069"/>
                  </a:lnTo>
                  <a:lnTo>
                    <a:pt x="22987636" y="1701419"/>
                  </a:lnTo>
                  <a:lnTo>
                    <a:pt x="86233" y="1701419"/>
                  </a:lnTo>
                  <a:lnTo>
                    <a:pt x="86233" y="1695069"/>
                  </a:lnTo>
                  <a:lnTo>
                    <a:pt x="86233" y="1701419"/>
                  </a:lnTo>
                  <a:cubicBezTo>
                    <a:pt x="38608" y="1701419"/>
                    <a:pt x="0" y="1663065"/>
                    <a:pt x="0" y="1615694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1615694"/>
                  </a:lnTo>
                  <a:lnTo>
                    <a:pt x="6350" y="1615694"/>
                  </a:lnTo>
                  <a:lnTo>
                    <a:pt x="12700" y="1615694"/>
                  </a:lnTo>
                  <a:cubicBezTo>
                    <a:pt x="12700" y="1655953"/>
                    <a:pt x="45593" y="1688719"/>
                    <a:pt x="86233" y="1688719"/>
                  </a:cubicBezTo>
                  <a:lnTo>
                    <a:pt x="22987636" y="1688719"/>
                  </a:lnTo>
                  <a:cubicBezTo>
                    <a:pt x="23028275" y="1688719"/>
                    <a:pt x="23061169" y="1655953"/>
                    <a:pt x="23061169" y="1615694"/>
                  </a:cubicBezTo>
                  <a:lnTo>
                    <a:pt x="23061169" y="85725"/>
                  </a:lnTo>
                  <a:cubicBezTo>
                    <a:pt x="23061169" y="45466"/>
                    <a:pt x="23028275" y="12700"/>
                    <a:pt x="22987636" y="12700"/>
                  </a:cubicBezTo>
                  <a:lnTo>
                    <a:pt x="86233" y="12700"/>
                  </a:lnTo>
                  <a:lnTo>
                    <a:pt x="86233" y="6350"/>
                  </a:lnTo>
                  <a:lnTo>
                    <a:pt x="86233" y="12700"/>
                  </a:lnTo>
                  <a:cubicBezTo>
                    <a:pt x="45593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5569" y="10709522"/>
            <a:ext cx="17276861" cy="415826"/>
            <a:chOff x="0" y="0"/>
            <a:chExt cx="23035815" cy="5544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035768" cy="554482"/>
            </a:xfrm>
            <a:custGeom>
              <a:avLst/>
              <a:gdLst/>
              <a:ahLst/>
              <a:cxnLst/>
              <a:rect l="l" t="t" r="r" b="b"/>
              <a:pathLst>
                <a:path w="23035768" h="554482">
                  <a:moveTo>
                    <a:pt x="0" y="0"/>
                  </a:moveTo>
                  <a:lnTo>
                    <a:pt x="23035768" y="0"/>
                  </a:lnTo>
                  <a:lnTo>
                    <a:pt x="23035768" y="554482"/>
                  </a:lnTo>
                  <a:lnTo>
                    <a:pt x="0" y="554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745939" y="10756404"/>
            <a:ext cx="4894809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		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05569" y="11125349"/>
            <a:ext cx="17276861" cy="415826"/>
            <a:chOff x="0" y="0"/>
            <a:chExt cx="23035815" cy="55443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035768" cy="554482"/>
            </a:xfrm>
            <a:custGeom>
              <a:avLst/>
              <a:gdLst/>
              <a:ahLst/>
              <a:cxnLst/>
              <a:rect l="l" t="t" r="r" b="b"/>
              <a:pathLst>
                <a:path w="23035768" h="554482">
                  <a:moveTo>
                    <a:pt x="0" y="0"/>
                  </a:moveTo>
                  <a:lnTo>
                    <a:pt x="23035768" y="0"/>
                  </a:lnTo>
                  <a:lnTo>
                    <a:pt x="23035768" y="554482"/>
                  </a:lnTo>
                  <a:lnTo>
                    <a:pt x="0" y="55448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47700" y="11172230"/>
            <a:ext cx="2303264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...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43857" y="11172230"/>
            <a:ext cx="402624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...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62999" y="11172230"/>
            <a:ext cx="4890046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...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45939" y="11172230"/>
            <a:ext cx="4894809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2A8F89-C521-D042-B725-95F9F552BD76}"/>
              </a:ext>
            </a:extLst>
          </p:cNvPr>
          <p:cNvSpPr txBox="1"/>
          <p:nvPr/>
        </p:nvSpPr>
        <p:spPr>
          <a:xfrm>
            <a:off x="11582400" y="1242234"/>
            <a:ext cx="9519138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Table: Sample Quantitative Output for Detected Trees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C687A5C-A2F2-DF14-AACF-E5BC8A90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43704"/>
              </p:ext>
            </p:extLst>
          </p:nvPr>
        </p:nvGraphicFramePr>
        <p:xfrm>
          <a:off x="11616871" y="2033016"/>
          <a:ext cx="6324600" cy="178727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81150">
                  <a:extLst>
                    <a:ext uri="{9D8B030D-6E8A-4147-A177-3AD203B41FA5}">
                      <a16:colId xmlns:a16="http://schemas.microsoft.com/office/drawing/2014/main" val="2972044791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164649917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1734784838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4029667094"/>
                    </a:ext>
                  </a:extLst>
                </a:gridCol>
              </a:tblGrid>
              <a:tr h="55422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id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area_px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mean_vari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b="1" i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est_cooling_C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9971684"/>
                  </a:ext>
                </a:extLst>
              </a:tr>
              <a:tr h="55422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1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68,210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0.31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-2.85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4749681"/>
                  </a:ext>
                </a:extLst>
              </a:tr>
              <a:tr h="55422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Mangal" panose="02040503050203030202" pitchFamily="18" charset="0"/>
                        </a:rPr>
                        <a:t>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12,450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0.23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-0.98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964897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90AFD80-4198-631D-B1AD-07C81C6F4207}"/>
              </a:ext>
            </a:extLst>
          </p:cNvPr>
          <p:cNvSpPr txBox="1"/>
          <p:nvPr/>
        </p:nvSpPr>
        <p:spPr>
          <a:xfrm>
            <a:off x="11582400" y="4181974"/>
            <a:ext cx="10675620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Discussion Points: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37D984-6893-B083-8224-AACC9E627DC3}"/>
              </a:ext>
            </a:extLst>
          </p:cNvPr>
          <p:cNvSpPr txBox="1"/>
          <p:nvPr/>
        </p:nvSpPr>
        <p:spPr>
          <a:xfrm>
            <a:off x="11567160" y="4673680"/>
            <a:ext cx="67208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869" lvl="1" indent="-2857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Green bounding boxes are drawn around each individual canopy.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2FC729-200E-0B46-3BB1-7633C3DC48F1}"/>
              </a:ext>
            </a:extLst>
          </p:cNvPr>
          <p:cNvSpPr txBox="1"/>
          <p:nvPr/>
        </p:nvSpPr>
        <p:spPr>
          <a:xfrm>
            <a:off x="11567160" y="5312625"/>
            <a:ext cx="656844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869" lvl="1" indent="-285750" algn="l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 text shows the quantitative cooling estimate (ΔT) for that specific canopy, as calculated by the thermal model.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549176" y="1123280"/>
            <a:ext cx="212526" cy="212526"/>
          </a:xfrm>
          <a:custGeom>
            <a:avLst/>
            <a:gdLst/>
            <a:ahLst/>
            <a:cxnLst/>
            <a:rect l="l" t="t" r="r" b="b"/>
            <a:pathLst>
              <a:path w="212526" h="212526">
                <a:moveTo>
                  <a:pt x="0" y="0"/>
                </a:moveTo>
                <a:lnTo>
                  <a:pt x="212526" y="0"/>
                </a:lnTo>
                <a:lnTo>
                  <a:pt x="212526" y="212526"/>
                </a:lnTo>
                <a:lnTo>
                  <a:pt x="0" y="212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695" r="-86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956667" y="1068586"/>
            <a:ext cx="16835289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Successfully designed and validated a lightweight, unsupervised framework to predict the thermal cooling impact of urban tree canopies from RGB imagery.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549176" y="1839144"/>
            <a:ext cx="212526" cy="212526"/>
          </a:xfrm>
          <a:custGeom>
            <a:avLst/>
            <a:gdLst/>
            <a:ahLst/>
            <a:cxnLst/>
            <a:rect l="l" t="t" r="r" b="b"/>
            <a:pathLst>
              <a:path w="212526" h="212526">
                <a:moveTo>
                  <a:pt x="0" y="0"/>
                </a:moveTo>
                <a:lnTo>
                  <a:pt x="212526" y="0"/>
                </a:lnTo>
                <a:lnTo>
                  <a:pt x="212526" y="212526"/>
                </a:lnTo>
                <a:lnTo>
                  <a:pt x="0" y="212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695" r="-86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56667" y="1784449"/>
            <a:ext cx="16835289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framework innovatively combines SLIC superpixel segmentation, VARI-based health analysis, and a physics-based thermal model.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549176" y="2555006"/>
            <a:ext cx="212526" cy="212526"/>
          </a:xfrm>
          <a:custGeom>
            <a:avLst/>
            <a:gdLst/>
            <a:ahLst/>
            <a:cxnLst/>
            <a:rect l="l" t="t" r="r" b="b"/>
            <a:pathLst>
              <a:path w="212526" h="212526">
                <a:moveTo>
                  <a:pt x="0" y="0"/>
                </a:moveTo>
                <a:lnTo>
                  <a:pt x="212526" y="0"/>
                </a:lnTo>
                <a:lnTo>
                  <a:pt x="212526" y="212526"/>
                </a:lnTo>
                <a:lnTo>
                  <a:pt x="0" y="212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695" r="-86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956667" y="2500313"/>
            <a:ext cx="16835289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It provides quantitative, interpretable cooling estimates (ΔT in °C) for individual trees.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549176" y="3270870"/>
            <a:ext cx="212526" cy="212526"/>
          </a:xfrm>
          <a:custGeom>
            <a:avLst/>
            <a:gdLst/>
            <a:ahLst/>
            <a:cxnLst/>
            <a:rect l="l" t="t" r="r" b="b"/>
            <a:pathLst>
              <a:path w="212526" h="212526">
                <a:moveTo>
                  <a:pt x="0" y="0"/>
                </a:moveTo>
                <a:lnTo>
                  <a:pt x="212526" y="0"/>
                </a:lnTo>
                <a:lnTo>
                  <a:pt x="212526" y="212526"/>
                </a:lnTo>
                <a:lnTo>
                  <a:pt x="0" y="212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695" r="-86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956667" y="3216176"/>
            <a:ext cx="16835289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key contribution is a scalable and accessible "white box" alternative to computationally expensive, data-hungry deep learning models.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549176" y="3986734"/>
            <a:ext cx="212526" cy="212526"/>
          </a:xfrm>
          <a:custGeom>
            <a:avLst/>
            <a:gdLst/>
            <a:ahLst/>
            <a:cxnLst/>
            <a:rect l="l" t="t" r="r" b="b"/>
            <a:pathLst>
              <a:path w="212526" h="212526">
                <a:moveTo>
                  <a:pt x="0" y="0"/>
                </a:moveTo>
                <a:lnTo>
                  <a:pt x="212526" y="0"/>
                </a:lnTo>
                <a:lnTo>
                  <a:pt x="212526" y="212526"/>
                </a:lnTo>
                <a:lnTo>
                  <a:pt x="0" y="212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695" r="-86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956667" y="3932039"/>
            <a:ext cx="16835289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tool empowers urban planners with data to design greener, more resilient, and thermally comfortable smart cities.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496044" y="4423849"/>
            <a:ext cx="8419356" cy="5760526"/>
            <a:chOff x="0" y="0"/>
            <a:chExt cx="14365685" cy="9829007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4365732" cy="9829038"/>
            </a:xfrm>
            <a:custGeom>
              <a:avLst/>
              <a:gdLst/>
              <a:ahLst/>
              <a:cxnLst/>
              <a:rect l="l" t="t" r="r" b="b"/>
              <a:pathLst>
                <a:path w="14365732" h="9829038">
                  <a:moveTo>
                    <a:pt x="0" y="0"/>
                  </a:moveTo>
                  <a:lnTo>
                    <a:pt x="14365732" y="0"/>
                  </a:lnTo>
                  <a:lnTo>
                    <a:pt x="14365732" y="9829038"/>
                  </a:lnTo>
                  <a:lnTo>
                    <a:pt x="0" y="982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Work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91281" y="1111449"/>
            <a:ext cx="5680322" cy="434727"/>
            <a:chOff x="0" y="0"/>
            <a:chExt cx="7573763" cy="57963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7561072" cy="566928"/>
            </a:xfrm>
            <a:custGeom>
              <a:avLst/>
              <a:gdLst/>
              <a:ahLst/>
              <a:cxnLst/>
              <a:rect l="l" t="t" r="r" b="b"/>
              <a:pathLst>
                <a:path w="7561072" h="566928">
                  <a:moveTo>
                    <a:pt x="0" y="283464"/>
                  </a:moveTo>
                  <a:cubicBezTo>
                    <a:pt x="0" y="126873"/>
                    <a:pt x="129540" y="0"/>
                    <a:pt x="289306" y="0"/>
                  </a:cubicBezTo>
                  <a:lnTo>
                    <a:pt x="7271766" y="0"/>
                  </a:lnTo>
                  <a:cubicBezTo>
                    <a:pt x="7431532" y="0"/>
                    <a:pt x="7561072" y="126873"/>
                    <a:pt x="7561072" y="283464"/>
                  </a:cubicBezTo>
                  <a:cubicBezTo>
                    <a:pt x="7561072" y="440055"/>
                    <a:pt x="7431532" y="566928"/>
                    <a:pt x="7271766" y="566928"/>
                  </a:cubicBezTo>
                  <a:lnTo>
                    <a:pt x="289306" y="566928"/>
                  </a:lnTo>
                  <a:cubicBezTo>
                    <a:pt x="129540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573772" cy="579628"/>
            </a:xfrm>
            <a:custGeom>
              <a:avLst/>
              <a:gdLst/>
              <a:ahLst/>
              <a:cxnLst/>
              <a:rect l="l" t="t" r="r" b="b"/>
              <a:pathLst>
                <a:path w="7573772" h="579628">
                  <a:moveTo>
                    <a:pt x="0" y="289814"/>
                  </a:moveTo>
                  <a:cubicBezTo>
                    <a:pt x="0" y="129667"/>
                    <a:pt x="132461" y="0"/>
                    <a:pt x="295656" y="0"/>
                  </a:cubicBezTo>
                  <a:lnTo>
                    <a:pt x="7278116" y="0"/>
                  </a:lnTo>
                  <a:lnTo>
                    <a:pt x="7278116" y="6350"/>
                  </a:lnTo>
                  <a:lnTo>
                    <a:pt x="7278116" y="0"/>
                  </a:lnTo>
                  <a:cubicBezTo>
                    <a:pt x="7441311" y="0"/>
                    <a:pt x="7573772" y="129667"/>
                    <a:pt x="7573772" y="289814"/>
                  </a:cubicBezTo>
                  <a:lnTo>
                    <a:pt x="7567422" y="289814"/>
                  </a:lnTo>
                  <a:lnTo>
                    <a:pt x="7573772" y="289814"/>
                  </a:lnTo>
                  <a:lnTo>
                    <a:pt x="7567422" y="289814"/>
                  </a:lnTo>
                  <a:lnTo>
                    <a:pt x="7573772" y="289814"/>
                  </a:lnTo>
                  <a:cubicBezTo>
                    <a:pt x="7573772" y="449961"/>
                    <a:pt x="7441311" y="579628"/>
                    <a:pt x="7278116" y="579628"/>
                  </a:cubicBezTo>
                  <a:lnTo>
                    <a:pt x="7278116" y="573278"/>
                  </a:lnTo>
                  <a:lnTo>
                    <a:pt x="7278116" y="579628"/>
                  </a:lnTo>
                  <a:lnTo>
                    <a:pt x="295656" y="579628"/>
                  </a:lnTo>
                  <a:lnTo>
                    <a:pt x="295656" y="573278"/>
                  </a:lnTo>
                  <a:lnTo>
                    <a:pt x="295656" y="579628"/>
                  </a:lnTo>
                  <a:cubicBezTo>
                    <a:pt x="132461" y="579628"/>
                    <a:pt x="0" y="449961"/>
                    <a:pt x="0" y="289814"/>
                  </a:cubicBezTo>
                  <a:lnTo>
                    <a:pt x="6350" y="289814"/>
                  </a:lnTo>
                  <a:lnTo>
                    <a:pt x="0" y="289814"/>
                  </a:lnTo>
                  <a:moveTo>
                    <a:pt x="12700" y="289814"/>
                  </a:moveTo>
                  <a:lnTo>
                    <a:pt x="6350" y="289814"/>
                  </a:lnTo>
                  <a:lnTo>
                    <a:pt x="12700" y="289814"/>
                  </a:lnTo>
                  <a:cubicBezTo>
                    <a:pt x="12700" y="442722"/>
                    <a:pt x="139319" y="566928"/>
                    <a:pt x="295656" y="566928"/>
                  </a:cubicBezTo>
                  <a:lnTo>
                    <a:pt x="7278116" y="566928"/>
                  </a:lnTo>
                  <a:cubicBezTo>
                    <a:pt x="7434580" y="566928"/>
                    <a:pt x="7561072" y="442722"/>
                    <a:pt x="7561072" y="289814"/>
                  </a:cubicBezTo>
                  <a:cubicBezTo>
                    <a:pt x="7561072" y="136906"/>
                    <a:pt x="7434453" y="12700"/>
                    <a:pt x="7278116" y="12700"/>
                  </a:cubicBezTo>
                  <a:lnTo>
                    <a:pt x="295656" y="12700"/>
                  </a:lnTo>
                  <a:lnTo>
                    <a:pt x="295656" y="6350"/>
                  </a:lnTo>
                  <a:lnTo>
                    <a:pt x="295656" y="12700"/>
                  </a:lnTo>
                  <a:cubicBezTo>
                    <a:pt x="139319" y="12700"/>
                    <a:pt x="12700" y="136906"/>
                    <a:pt x="12700" y="289814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3225105" y="1222474"/>
            <a:ext cx="212526" cy="212526"/>
          </a:xfrm>
          <a:custGeom>
            <a:avLst/>
            <a:gdLst/>
            <a:ahLst/>
            <a:cxnLst/>
            <a:rect l="l" t="t" r="r" b="b"/>
            <a:pathLst>
              <a:path w="212526" h="212526">
                <a:moveTo>
                  <a:pt x="0" y="0"/>
                </a:moveTo>
                <a:lnTo>
                  <a:pt x="212526" y="0"/>
                </a:lnTo>
                <a:lnTo>
                  <a:pt x="212526" y="212526"/>
                </a:lnTo>
                <a:lnTo>
                  <a:pt x="0" y="212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637729" y="1683097"/>
            <a:ext cx="2015877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Real-World Calibration: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7729" y="1941910"/>
            <a:ext cx="5387429" cy="72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most critical next step. Involves using co-located thermal camera images to adjust the model's parameters (e.g., C_max, T_base) until its predictions match real-world measurements.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303764" y="1111449"/>
            <a:ext cx="5680322" cy="434727"/>
            <a:chOff x="0" y="0"/>
            <a:chExt cx="7573763" cy="579637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561072" cy="566928"/>
            </a:xfrm>
            <a:custGeom>
              <a:avLst/>
              <a:gdLst/>
              <a:ahLst/>
              <a:cxnLst/>
              <a:rect l="l" t="t" r="r" b="b"/>
              <a:pathLst>
                <a:path w="7561072" h="566928">
                  <a:moveTo>
                    <a:pt x="0" y="283464"/>
                  </a:moveTo>
                  <a:cubicBezTo>
                    <a:pt x="0" y="126873"/>
                    <a:pt x="129540" y="0"/>
                    <a:pt x="289306" y="0"/>
                  </a:cubicBezTo>
                  <a:lnTo>
                    <a:pt x="7271766" y="0"/>
                  </a:lnTo>
                  <a:cubicBezTo>
                    <a:pt x="7431532" y="0"/>
                    <a:pt x="7561072" y="126873"/>
                    <a:pt x="7561072" y="283464"/>
                  </a:cubicBezTo>
                  <a:cubicBezTo>
                    <a:pt x="7561072" y="440055"/>
                    <a:pt x="7431532" y="566928"/>
                    <a:pt x="7271766" y="566928"/>
                  </a:cubicBezTo>
                  <a:lnTo>
                    <a:pt x="289306" y="566928"/>
                  </a:lnTo>
                  <a:cubicBezTo>
                    <a:pt x="129540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7573772" cy="579628"/>
            </a:xfrm>
            <a:custGeom>
              <a:avLst/>
              <a:gdLst/>
              <a:ahLst/>
              <a:cxnLst/>
              <a:rect l="l" t="t" r="r" b="b"/>
              <a:pathLst>
                <a:path w="7573772" h="579628">
                  <a:moveTo>
                    <a:pt x="0" y="289814"/>
                  </a:moveTo>
                  <a:cubicBezTo>
                    <a:pt x="0" y="129667"/>
                    <a:pt x="132461" y="0"/>
                    <a:pt x="295656" y="0"/>
                  </a:cubicBezTo>
                  <a:lnTo>
                    <a:pt x="7278116" y="0"/>
                  </a:lnTo>
                  <a:lnTo>
                    <a:pt x="7278116" y="6350"/>
                  </a:lnTo>
                  <a:lnTo>
                    <a:pt x="7278116" y="0"/>
                  </a:lnTo>
                  <a:cubicBezTo>
                    <a:pt x="7441311" y="0"/>
                    <a:pt x="7573772" y="129667"/>
                    <a:pt x="7573772" y="289814"/>
                  </a:cubicBezTo>
                  <a:lnTo>
                    <a:pt x="7567422" y="289814"/>
                  </a:lnTo>
                  <a:lnTo>
                    <a:pt x="7573772" y="289814"/>
                  </a:lnTo>
                  <a:lnTo>
                    <a:pt x="7567422" y="289814"/>
                  </a:lnTo>
                  <a:lnTo>
                    <a:pt x="7573772" y="289814"/>
                  </a:lnTo>
                  <a:cubicBezTo>
                    <a:pt x="7573772" y="449961"/>
                    <a:pt x="7441311" y="579628"/>
                    <a:pt x="7278116" y="579628"/>
                  </a:cubicBezTo>
                  <a:lnTo>
                    <a:pt x="7278116" y="573278"/>
                  </a:lnTo>
                  <a:lnTo>
                    <a:pt x="7278116" y="579628"/>
                  </a:lnTo>
                  <a:lnTo>
                    <a:pt x="295656" y="579628"/>
                  </a:lnTo>
                  <a:lnTo>
                    <a:pt x="295656" y="573278"/>
                  </a:lnTo>
                  <a:lnTo>
                    <a:pt x="295656" y="579628"/>
                  </a:lnTo>
                  <a:cubicBezTo>
                    <a:pt x="132461" y="579628"/>
                    <a:pt x="0" y="449961"/>
                    <a:pt x="0" y="289814"/>
                  </a:cubicBezTo>
                  <a:lnTo>
                    <a:pt x="6350" y="289814"/>
                  </a:lnTo>
                  <a:lnTo>
                    <a:pt x="0" y="289814"/>
                  </a:lnTo>
                  <a:moveTo>
                    <a:pt x="12700" y="289814"/>
                  </a:moveTo>
                  <a:lnTo>
                    <a:pt x="6350" y="289814"/>
                  </a:lnTo>
                  <a:lnTo>
                    <a:pt x="12700" y="289814"/>
                  </a:lnTo>
                  <a:cubicBezTo>
                    <a:pt x="12700" y="442722"/>
                    <a:pt x="139319" y="566928"/>
                    <a:pt x="295656" y="566928"/>
                  </a:cubicBezTo>
                  <a:lnTo>
                    <a:pt x="7278116" y="566928"/>
                  </a:lnTo>
                  <a:cubicBezTo>
                    <a:pt x="7434580" y="566928"/>
                    <a:pt x="7561072" y="442722"/>
                    <a:pt x="7561072" y="289814"/>
                  </a:cubicBezTo>
                  <a:cubicBezTo>
                    <a:pt x="7561072" y="136906"/>
                    <a:pt x="7434453" y="12700"/>
                    <a:pt x="7278116" y="12700"/>
                  </a:cubicBezTo>
                  <a:lnTo>
                    <a:pt x="295656" y="12700"/>
                  </a:lnTo>
                  <a:lnTo>
                    <a:pt x="295656" y="6350"/>
                  </a:lnTo>
                  <a:lnTo>
                    <a:pt x="295656" y="12700"/>
                  </a:lnTo>
                  <a:cubicBezTo>
                    <a:pt x="139319" y="12700"/>
                    <a:pt x="12700" y="136906"/>
                    <a:pt x="12700" y="289814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9037587" y="1222474"/>
            <a:ext cx="212526" cy="212526"/>
          </a:xfrm>
          <a:custGeom>
            <a:avLst/>
            <a:gdLst/>
            <a:ahLst/>
            <a:cxnLst/>
            <a:rect l="l" t="t" r="r" b="b"/>
            <a:pathLst>
              <a:path w="212526" h="212526">
                <a:moveTo>
                  <a:pt x="0" y="0"/>
                </a:moveTo>
                <a:lnTo>
                  <a:pt x="212527" y="0"/>
                </a:lnTo>
                <a:lnTo>
                  <a:pt x="212527" y="212526"/>
                </a:lnTo>
                <a:lnTo>
                  <a:pt x="0" y="212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5217" b="-152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6450211" y="1683097"/>
            <a:ext cx="1771947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3D Data Integration: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0211" y="1941910"/>
            <a:ext cx="5387429" cy="72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current model uses 2D pixel area. A future version could integrate 3D data (from LiDAR or smartphone scanning) to use canopy volume, providing a more accurate input for the shading model.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116246" y="1111449"/>
            <a:ext cx="5680322" cy="434727"/>
            <a:chOff x="0" y="0"/>
            <a:chExt cx="7573763" cy="579637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7561072" cy="566928"/>
            </a:xfrm>
            <a:custGeom>
              <a:avLst/>
              <a:gdLst/>
              <a:ahLst/>
              <a:cxnLst/>
              <a:rect l="l" t="t" r="r" b="b"/>
              <a:pathLst>
                <a:path w="7561072" h="566928">
                  <a:moveTo>
                    <a:pt x="0" y="283464"/>
                  </a:moveTo>
                  <a:cubicBezTo>
                    <a:pt x="0" y="126873"/>
                    <a:pt x="129540" y="0"/>
                    <a:pt x="289306" y="0"/>
                  </a:cubicBezTo>
                  <a:lnTo>
                    <a:pt x="7271766" y="0"/>
                  </a:lnTo>
                  <a:cubicBezTo>
                    <a:pt x="7431532" y="0"/>
                    <a:pt x="7561072" y="126873"/>
                    <a:pt x="7561072" y="283464"/>
                  </a:cubicBezTo>
                  <a:cubicBezTo>
                    <a:pt x="7561072" y="440055"/>
                    <a:pt x="7431532" y="566928"/>
                    <a:pt x="7271766" y="566928"/>
                  </a:cubicBezTo>
                  <a:lnTo>
                    <a:pt x="289306" y="566928"/>
                  </a:lnTo>
                  <a:cubicBezTo>
                    <a:pt x="129540" y="566928"/>
                    <a:pt x="0" y="440055"/>
                    <a:pt x="0" y="283464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573772" cy="579628"/>
            </a:xfrm>
            <a:custGeom>
              <a:avLst/>
              <a:gdLst/>
              <a:ahLst/>
              <a:cxnLst/>
              <a:rect l="l" t="t" r="r" b="b"/>
              <a:pathLst>
                <a:path w="7573772" h="579628">
                  <a:moveTo>
                    <a:pt x="0" y="289814"/>
                  </a:moveTo>
                  <a:cubicBezTo>
                    <a:pt x="0" y="129667"/>
                    <a:pt x="132461" y="0"/>
                    <a:pt x="295656" y="0"/>
                  </a:cubicBezTo>
                  <a:lnTo>
                    <a:pt x="7278116" y="0"/>
                  </a:lnTo>
                  <a:lnTo>
                    <a:pt x="7278116" y="6350"/>
                  </a:lnTo>
                  <a:lnTo>
                    <a:pt x="7278116" y="0"/>
                  </a:lnTo>
                  <a:cubicBezTo>
                    <a:pt x="7441311" y="0"/>
                    <a:pt x="7573772" y="129667"/>
                    <a:pt x="7573772" y="289814"/>
                  </a:cubicBezTo>
                  <a:lnTo>
                    <a:pt x="7567422" y="289814"/>
                  </a:lnTo>
                  <a:lnTo>
                    <a:pt x="7573772" y="289814"/>
                  </a:lnTo>
                  <a:lnTo>
                    <a:pt x="7567422" y="289814"/>
                  </a:lnTo>
                  <a:lnTo>
                    <a:pt x="7573772" y="289814"/>
                  </a:lnTo>
                  <a:cubicBezTo>
                    <a:pt x="7573772" y="449961"/>
                    <a:pt x="7441311" y="579628"/>
                    <a:pt x="7278116" y="579628"/>
                  </a:cubicBezTo>
                  <a:lnTo>
                    <a:pt x="7278116" y="573278"/>
                  </a:lnTo>
                  <a:lnTo>
                    <a:pt x="7278116" y="579628"/>
                  </a:lnTo>
                  <a:lnTo>
                    <a:pt x="295656" y="579628"/>
                  </a:lnTo>
                  <a:lnTo>
                    <a:pt x="295656" y="573278"/>
                  </a:lnTo>
                  <a:lnTo>
                    <a:pt x="295656" y="579628"/>
                  </a:lnTo>
                  <a:cubicBezTo>
                    <a:pt x="132461" y="579628"/>
                    <a:pt x="0" y="449961"/>
                    <a:pt x="0" y="289814"/>
                  </a:cubicBezTo>
                  <a:lnTo>
                    <a:pt x="6350" y="289814"/>
                  </a:lnTo>
                  <a:lnTo>
                    <a:pt x="0" y="289814"/>
                  </a:lnTo>
                  <a:moveTo>
                    <a:pt x="12700" y="289814"/>
                  </a:moveTo>
                  <a:lnTo>
                    <a:pt x="6350" y="289814"/>
                  </a:lnTo>
                  <a:lnTo>
                    <a:pt x="12700" y="289814"/>
                  </a:lnTo>
                  <a:cubicBezTo>
                    <a:pt x="12700" y="442722"/>
                    <a:pt x="139319" y="566928"/>
                    <a:pt x="295656" y="566928"/>
                  </a:cubicBezTo>
                  <a:lnTo>
                    <a:pt x="7278116" y="566928"/>
                  </a:lnTo>
                  <a:cubicBezTo>
                    <a:pt x="7434580" y="566928"/>
                    <a:pt x="7561072" y="442722"/>
                    <a:pt x="7561072" y="289814"/>
                  </a:cubicBezTo>
                  <a:cubicBezTo>
                    <a:pt x="7561072" y="136906"/>
                    <a:pt x="7434453" y="12700"/>
                    <a:pt x="7278116" y="12700"/>
                  </a:cubicBezTo>
                  <a:lnTo>
                    <a:pt x="295656" y="12700"/>
                  </a:lnTo>
                  <a:lnTo>
                    <a:pt x="295656" y="6350"/>
                  </a:lnTo>
                  <a:lnTo>
                    <a:pt x="295656" y="12700"/>
                  </a:lnTo>
                  <a:cubicBezTo>
                    <a:pt x="139319" y="12700"/>
                    <a:pt x="12700" y="136906"/>
                    <a:pt x="12700" y="289814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14850070" y="1222474"/>
            <a:ext cx="212526" cy="212526"/>
          </a:xfrm>
          <a:custGeom>
            <a:avLst/>
            <a:gdLst/>
            <a:ahLst/>
            <a:cxnLst/>
            <a:rect l="l" t="t" r="r" b="b"/>
            <a:pathLst>
              <a:path w="212526" h="212526">
                <a:moveTo>
                  <a:pt x="0" y="0"/>
                </a:moveTo>
                <a:lnTo>
                  <a:pt x="212526" y="0"/>
                </a:lnTo>
                <a:lnTo>
                  <a:pt x="212526" y="212526"/>
                </a:lnTo>
                <a:lnTo>
                  <a:pt x="0" y="212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12262694" y="1683097"/>
            <a:ext cx="2007245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Parameter Automation: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62694" y="1941910"/>
            <a:ext cx="5387429" cy="72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Investigate methods to automatically estimate optimal parameters (like n_segments and vari_thresh) based on image properties (e.g., resolution, texture) to reduce manual tuning.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96044" y="2971056"/>
            <a:ext cx="10774264" cy="7371755"/>
            <a:chOff x="0" y="0"/>
            <a:chExt cx="14365685" cy="9829007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4365732" cy="9829038"/>
            </a:xfrm>
            <a:custGeom>
              <a:avLst/>
              <a:gdLst/>
              <a:ahLst/>
              <a:cxnLst/>
              <a:rect l="l" t="t" r="r" b="b"/>
              <a:pathLst>
                <a:path w="14365732" h="9829038">
                  <a:moveTo>
                    <a:pt x="0" y="0"/>
                  </a:moveTo>
                  <a:lnTo>
                    <a:pt x="14365732" y="0"/>
                  </a:lnTo>
                  <a:lnTo>
                    <a:pt x="14365732" y="9829038"/>
                  </a:lnTo>
                  <a:lnTo>
                    <a:pt x="0" y="982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0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1692" y="1121122"/>
            <a:ext cx="6584007" cy="85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1692" y="2404170"/>
            <a:ext cx="16444615" cy="93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AutoNum type="arabicPeriod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Achanta, R., Shaji, A., Smith, K., et al. (2012). "SLIC Superpixels Compared to State-of-the-Art Superpixel Methods." IEEE Transactions on Pattern Analysis and Machine Intelligence.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1692" y="3339256"/>
            <a:ext cx="16444615" cy="93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AutoNum type="arabicPeriod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Berland, A., et al. (2021). "Mapping trees along urban street networks with deep learning and street-level imagery." ISPRS Journal of Photogrammetry and Remote Sensing.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1692" y="4274344"/>
            <a:ext cx="16444615" cy="51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AutoNum type="arabicPeriod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Cai, Y., Li, W., et al. (2018). "Treepedia 2.0: Applying Deep Learning for Large-Scale Quantification of Urban Tree Cover." KDD.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1692" y="4787950"/>
            <a:ext cx="16444615" cy="93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AutoNum type="arabicPeriod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Gitelson, A. A., et al. (2002). "Vegetation and Soil Lines in Visible Spectral Space: A Concept and Technique for Remote Estimation of Vegetation Fraction." International Journal of Remote Sensing.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1692" y="5723036"/>
            <a:ext cx="16444615" cy="51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AutoNum type="arabicPeriod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Harlan, S. L., et al. (2006). "Neighborhood microclimates and vulnerability to heat stress." Social Science &amp; Medicine.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1692" y="6236642"/>
            <a:ext cx="16444615" cy="93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AutoNum type="arabicPeriod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McPherson, E. G., et al. (1994). "Chicago's urban forest ecosystem." General Technical Report NE-186, U.S. Department of Agriculture.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1692" y="7171730"/>
            <a:ext cx="16444615" cy="51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AutoNum type="arabicPeriod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Oke, T. R. (1982). "The energetic basis of the urban heat island." Quarterly Journal of the Royal Meteorological Society.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1692" y="7685335"/>
            <a:ext cx="16444615" cy="51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AutoNum type="arabicPeriod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Santamouris, P. (2014). "Cooling the cities – A review of reflective and green roof mitigation technologies." Solar Energy.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1692" y="8198941"/>
            <a:ext cx="16444615" cy="938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AutoNum type="arabicPeriod"/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Seiferling, I., Naik, N., Ratti, C., &amp; Proulx, R. (2017). "Green streets − Quantifying and mapping urban trees with street-level imagery and computer vision." Landscape and Urban Planning.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7160" y="212782"/>
            <a:ext cx="5182068" cy="5310862"/>
          </a:xfrm>
          <a:custGeom>
            <a:avLst/>
            <a:gdLst/>
            <a:ahLst/>
            <a:cxnLst/>
            <a:rect l="l" t="t" r="r" b="b"/>
            <a:pathLst>
              <a:path w="5182068" h="5310862">
                <a:moveTo>
                  <a:pt x="0" y="0"/>
                </a:moveTo>
                <a:lnTo>
                  <a:pt x="5182067" y="0"/>
                </a:lnTo>
                <a:lnTo>
                  <a:pt x="5182067" y="5310861"/>
                </a:lnTo>
                <a:lnTo>
                  <a:pt x="0" y="5310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699896" y="212782"/>
            <a:ext cx="6017840" cy="5310862"/>
          </a:xfrm>
          <a:custGeom>
            <a:avLst/>
            <a:gdLst/>
            <a:ahLst/>
            <a:cxnLst/>
            <a:rect l="l" t="t" r="r" b="b"/>
            <a:pathLst>
              <a:path w="6017840" h="5310862">
                <a:moveTo>
                  <a:pt x="0" y="0"/>
                </a:moveTo>
                <a:lnTo>
                  <a:pt x="6017840" y="0"/>
                </a:lnTo>
                <a:lnTo>
                  <a:pt x="6017840" y="5310861"/>
                </a:lnTo>
                <a:lnTo>
                  <a:pt x="0" y="5310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69" r="-106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013632" y="212782"/>
            <a:ext cx="4368184" cy="5310862"/>
          </a:xfrm>
          <a:custGeom>
            <a:avLst/>
            <a:gdLst/>
            <a:ahLst/>
            <a:cxnLst/>
            <a:rect l="l" t="t" r="r" b="b"/>
            <a:pathLst>
              <a:path w="4368184" h="5310862">
                <a:moveTo>
                  <a:pt x="0" y="0"/>
                </a:moveTo>
                <a:lnTo>
                  <a:pt x="4368184" y="0"/>
                </a:lnTo>
                <a:lnTo>
                  <a:pt x="4368184" y="5310861"/>
                </a:lnTo>
                <a:lnTo>
                  <a:pt x="0" y="531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27160" y="5616935"/>
            <a:ext cx="4225685" cy="4394357"/>
          </a:xfrm>
          <a:custGeom>
            <a:avLst/>
            <a:gdLst/>
            <a:ahLst/>
            <a:cxnLst/>
            <a:rect l="l" t="t" r="r" b="b"/>
            <a:pathLst>
              <a:path w="4225685" h="4394357">
                <a:moveTo>
                  <a:pt x="0" y="0"/>
                </a:moveTo>
                <a:lnTo>
                  <a:pt x="4225684" y="0"/>
                </a:lnTo>
                <a:lnTo>
                  <a:pt x="4225684" y="4394357"/>
                </a:lnTo>
                <a:lnTo>
                  <a:pt x="0" y="4394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3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848755" y="5616935"/>
            <a:ext cx="6868981" cy="1948365"/>
          </a:xfrm>
          <a:custGeom>
            <a:avLst/>
            <a:gdLst/>
            <a:ahLst/>
            <a:cxnLst/>
            <a:rect l="l" t="t" r="r" b="b"/>
            <a:pathLst>
              <a:path w="6868981" h="1948365">
                <a:moveTo>
                  <a:pt x="0" y="0"/>
                </a:moveTo>
                <a:lnTo>
                  <a:pt x="6868981" y="0"/>
                </a:lnTo>
                <a:lnTo>
                  <a:pt x="6868981" y="1948366"/>
                </a:lnTo>
                <a:lnTo>
                  <a:pt x="0" y="1948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073242" y="5616935"/>
            <a:ext cx="4248964" cy="4134983"/>
          </a:xfrm>
          <a:custGeom>
            <a:avLst/>
            <a:gdLst/>
            <a:ahLst/>
            <a:cxnLst/>
            <a:rect l="l" t="t" r="r" b="b"/>
            <a:pathLst>
              <a:path w="4248964" h="4134983">
                <a:moveTo>
                  <a:pt x="0" y="0"/>
                </a:moveTo>
                <a:lnTo>
                  <a:pt x="4248964" y="0"/>
                </a:lnTo>
                <a:lnTo>
                  <a:pt x="4248964" y="4134984"/>
                </a:lnTo>
                <a:lnTo>
                  <a:pt x="0" y="4134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78568" y="5461202"/>
            <a:ext cx="8597086" cy="3223907"/>
          </a:xfrm>
          <a:custGeom>
            <a:avLst/>
            <a:gdLst/>
            <a:ahLst/>
            <a:cxnLst/>
            <a:rect l="l" t="t" r="r" b="b"/>
            <a:pathLst>
              <a:path w="8597086" h="3223907">
                <a:moveTo>
                  <a:pt x="0" y="0"/>
                </a:moveTo>
                <a:lnTo>
                  <a:pt x="8597086" y="0"/>
                </a:lnTo>
                <a:lnTo>
                  <a:pt x="8597086" y="3223907"/>
                </a:lnTo>
                <a:lnTo>
                  <a:pt x="0" y="3223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37991" y="4374363"/>
            <a:ext cx="8208298" cy="4883937"/>
          </a:xfrm>
          <a:custGeom>
            <a:avLst/>
            <a:gdLst/>
            <a:ahLst/>
            <a:cxnLst/>
            <a:rect l="l" t="t" r="r" b="b"/>
            <a:pathLst>
              <a:path w="8208298" h="4883937">
                <a:moveTo>
                  <a:pt x="0" y="0"/>
                </a:moveTo>
                <a:lnTo>
                  <a:pt x="8208298" y="0"/>
                </a:lnTo>
                <a:lnTo>
                  <a:pt x="8208298" y="4883937"/>
                </a:lnTo>
                <a:lnTo>
                  <a:pt x="0" y="4883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5253608" y="2171908"/>
            <a:ext cx="8208298" cy="3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4"/>
              </a:lnSpc>
              <a:spcBef>
                <a:spcPct val="0"/>
              </a:spcBef>
            </a:pPr>
            <a:r>
              <a:rPr lang="en-US" sz="2374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Project Outcome:</a:t>
            </a:r>
            <a:r>
              <a:rPr lang="en-US" sz="2374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Paper submitted for publication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Aim &amp; Scope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879872"/>
            <a:ext cx="2835325" cy="36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AIM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044" y="1408659"/>
            <a:ext cx="17295911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primary aim is to design, implement, and validate a lightweight, unsupervised computational framework capable of predicting the thermal cooling effect of tree canopies from standard RGB imagery.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96044" y="1913355"/>
            <a:ext cx="17295911" cy="27235"/>
            <a:chOff x="0" y="0"/>
            <a:chExt cx="23061215" cy="363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061168" cy="36322"/>
            </a:xfrm>
            <a:custGeom>
              <a:avLst/>
              <a:gdLst/>
              <a:ahLst/>
              <a:cxnLst/>
              <a:rect l="l" t="t" r="r" b="b"/>
              <a:pathLst>
                <a:path w="23061168" h="36322">
                  <a:moveTo>
                    <a:pt x="0" y="0"/>
                  </a:moveTo>
                  <a:lnTo>
                    <a:pt x="23061168" y="0"/>
                  </a:lnTo>
                  <a:lnTo>
                    <a:pt x="23061168" y="36322"/>
                  </a:lnTo>
                  <a:lnTo>
                    <a:pt x="0" y="36322"/>
                  </a:lnTo>
                  <a:close/>
                </a:path>
              </a:pathLst>
            </a:custGeom>
            <a:solidFill>
              <a:srgbClr val="272525">
                <a:alpha val="2470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6044" y="2143571"/>
            <a:ext cx="2835325" cy="36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SCOPE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96044" y="2795290"/>
            <a:ext cx="70842" cy="70842"/>
            <a:chOff x="0" y="0"/>
            <a:chExt cx="94457" cy="944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488" cy="94488"/>
            </a:xfrm>
            <a:custGeom>
              <a:avLst/>
              <a:gdLst/>
              <a:ahLst/>
              <a:cxnLst/>
              <a:rect l="l" t="t" r="r" b="b"/>
              <a:pathLst>
                <a:path w="94488" h="94488">
                  <a:moveTo>
                    <a:pt x="0" y="47244"/>
                  </a:moveTo>
                  <a:cubicBezTo>
                    <a:pt x="0" y="21082"/>
                    <a:pt x="21082" y="0"/>
                    <a:pt x="47244" y="0"/>
                  </a:cubicBezTo>
                  <a:cubicBezTo>
                    <a:pt x="73406" y="0"/>
                    <a:pt x="94488" y="21082"/>
                    <a:pt x="94488" y="47244"/>
                  </a:cubicBezTo>
                  <a:cubicBezTo>
                    <a:pt x="94488" y="73406"/>
                    <a:pt x="73279" y="94488"/>
                    <a:pt x="47244" y="94488"/>
                  </a:cubicBezTo>
                  <a:cubicBezTo>
                    <a:pt x="21209" y="94488"/>
                    <a:pt x="0" y="73279"/>
                    <a:pt x="0" y="47244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8571" y="2719982"/>
            <a:ext cx="1771947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Technical: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571" y="2978795"/>
            <a:ext cx="5434608" cy="72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proof-of-concept for an unsupervised computer vision pipeline using scikit-image and a custom Python thermal model. It explicitly does not involve deep learning or GPUs.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320284" y="2795290"/>
            <a:ext cx="70842" cy="70842"/>
            <a:chOff x="0" y="0"/>
            <a:chExt cx="94457" cy="9445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488" cy="94488"/>
            </a:xfrm>
            <a:custGeom>
              <a:avLst/>
              <a:gdLst/>
              <a:ahLst/>
              <a:cxnLst/>
              <a:rect l="l" t="t" r="r" b="b"/>
              <a:pathLst>
                <a:path w="94488" h="94488">
                  <a:moveTo>
                    <a:pt x="0" y="47244"/>
                  </a:moveTo>
                  <a:cubicBezTo>
                    <a:pt x="0" y="21082"/>
                    <a:pt x="21082" y="0"/>
                    <a:pt x="47244" y="0"/>
                  </a:cubicBezTo>
                  <a:cubicBezTo>
                    <a:pt x="73406" y="0"/>
                    <a:pt x="94488" y="21082"/>
                    <a:pt x="94488" y="47244"/>
                  </a:cubicBezTo>
                  <a:cubicBezTo>
                    <a:pt x="94488" y="73406"/>
                    <a:pt x="73279" y="94488"/>
                    <a:pt x="47244" y="94488"/>
                  </a:cubicBezTo>
                  <a:cubicBezTo>
                    <a:pt x="21209" y="94488"/>
                    <a:pt x="0" y="73279"/>
                    <a:pt x="0" y="47244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532810" y="2719982"/>
            <a:ext cx="1771947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Geographical: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32810" y="2978795"/>
            <a:ext cx="5434756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framework is image-agnostic and geographically independent, designed to process any standard RGB image (street-level or aerial).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144672" y="2795290"/>
            <a:ext cx="70843" cy="70842"/>
            <a:chOff x="0" y="0"/>
            <a:chExt cx="94457" cy="9445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488" cy="94488"/>
            </a:xfrm>
            <a:custGeom>
              <a:avLst/>
              <a:gdLst/>
              <a:ahLst/>
              <a:cxnLst/>
              <a:rect l="l" t="t" r="r" b="b"/>
              <a:pathLst>
                <a:path w="94488" h="94488">
                  <a:moveTo>
                    <a:pt x="0" y="47244"/>
                  </a:moveTo>
                  <a:cubicBezTo>
                    <a:pt x="0" y="21082"/>
                    <a:pt x="21082" y="0"/>
                    <a:pt x="47244" y="0"/>
                  </a:cubicBezTo>
                  <a:cubicBezTo>
                    <a:pt x="73406" y="0"/>
                    <a:pt x="94488" y="21082"/>
                    <a:pt x="94488" y="47244"/>
                  </a:cubicBezTo>
                  <a:cubicBezTo>
                    <a:pt x="94488" y="73406"/>
                    <a:pt x="73279" y="94488"/>
                    <a:pt x="47244" y="94488"/>
                  </a:cubicBezTo>
                  <a:cubicBezTo>
                    <a:pt x="21209" y="94488"/>
                    <a:pt x="0" y="73279"/>
                    <a:pt x="0" y="47244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357199" y="2719982"/>
            <a:ext cx="1771948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Temporal: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57199" y="2978795"/>
            <a:ext cx="5434607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project performs a static, "snapshot" analysis of a single image at one point in time. It is not designed for temporal forecasting.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496044" y="3866257"/>
            <a:ext cx="10774264" cy="7371755"/>
            <a:chOff x="0" y="0"/>
            <a:chExt cx="14365685" cy="9829007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14365732" cy="9829038"/>
            </a:xfrm>
            <a:custGeom>
              <a:avLst/>
              <a:gdLst/>
              <a:ahLst/>
              <a:cxnLst/>
              <a:rect l="l" t="t" r="r" b="b"/>
              <a:pathLst>
                <a:path w="14365732" h="9829038">
                  <a:moveTo>
                    <a:pt x="0" y="0"/>
                  </a:moveTo>
                  <a:lnTo>
                    <a:pt x="14365732" y="0"/>
                  </a:lnTo>
                  <a:lnTo>
                    <a:pt x="14365732" y="9829038"/>
                  </a:lnTo>
                  <a:lnTo>
                    <a:pt x="0" y="982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Abstract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86519" y="1106686"/>
            <a:ext cx="5689847" cy="1247775"/>
            <a:chOff x="0" y="0"/>
            <a:chExt cx="7586463" cy="1663700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7561072" cy="1638300"/>
            </a:xfrm>
            <a:custGeom>
              <a:avLst/>
              <a:gdLst/>
              <a:ahLst/>
              <a:cxnLst/>
              <a:rect l="l" t="t" r="r" b="b"/>
              <a:pathLst>
                <a:path w="7561072" h="1638300">
                  <a:moveTo>
                    <a:pt x="0" y="121920"/>
                  </a:moveTo>
                  <a:cubicBezTo>
                    <a:pt x="0" y="54610"/>
                    <a:pt x="55245" y="0"/>
                    <a:pt x="123444" y="0"/>
                  </a:cubicBezTo>
                  <a:lnTo>
                    <a:pt x="7437628" y="0"/>
                  </a:lnTo>
                  <a:cubicBezTo>
                    <a:pt x="7505827" y="0"/>
                    <a:pt x="7561072" y="54610"/>
                    <a:pt x="7561072" y="121920"/>
                  </a:cubicBezTo>
                  <a:lnTo>
                    <a:pt x="7561072" y="1516380"/>
                  </a:lnTo>
                  <a:cubicBezTo>
                    <a:pt x="7561072" y="1583690"/>
                    <a:pt x="7505827" y="1638300"/>
                    <a:pt x="7437628" y="1638300"/>
                  </a:cubicBezTo>
                  <a:lnTo>
                    <a:pt x="123444" y="1638300"/>
                  </a:lnTo>
                  <a:cubicBezTo>
                    <a:pt x="55245" y="1638300"/>
                    <a:pt x="0" y="1583690"/>
                    <a:pt x="0" y="15163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7586472" cy="1663700"/>
            </a:xfrm>
            <a:custGeom>
              <a:avLst/>
              <a:gdLst/>
              <a:ahLst/>
              <a:cxnLst/>
              <a:rect l="l" t="t" r="r" b="b"/>
              <a:pathLst>
                <a:path w="7586472" h="1663700">
                  <a:moveTo>
                    <a:pt x="0" y="134620"/>
                  </a:moveTo>
                  <a:cubicBezTo>
                    <a:pt x="0" y="60071"/>
                    <a:pt x="61087" y="0"/>
                    <a:pt x="136144" y="0"/>
                  </a:cubicBezTo>
                  <a:lnTo>
                    <a:pt x="7450328" y="0"/>
                  </a:lnTo>
                  <a:lnTo>
                    <a:pt x="7450328" y="12700"/>
                  </a:lnTo>
                  <a:lnTo>
                    <a:pt x="7450328" y="0"/>
                  </a:lnTo>
                  <a:cubicBezTo>
                    <a:pt x="7525385" y="0"/>
                    <a:pt x="7586472" y="60071"/>
                    <a:pt x="7586472" y="134620"/>
                  </a:cubicBezTo>
                  <a:lnTo>
                    <a:pt x="7573772" y="134620"/>
                  </a:lnTo>
                  <a:lnTo>
                    <a:pt x="7586472" y="134620"/>
                  </a:lnTo>
                  <a:lnTo>
                    <a:pt x="7586472" y="1529080"/>
                  </a:lnTo>
                  <a:lnTo>
                    <a:pt x="7573772" y="1529080"/>
                  </a:lnTo>
                  <a:lnTo>
                    <a:pt x="7586472" y="1529080"/>
                  </a:lnTo>
                  <a:cubicBezTo>
                    <a:pt x="7586472" y="1603629"/>
                    <a:pt x="7525385" y="1663700"/>
                    <a:pt x="7450328" y="1663700"/>
                  </a:cubicBezTo>
                  <a:lnTo>
                    <a:pt x="7450328" y="1651000"/>
                  </a:lnTo>
                  <a:lnTo>
                    <a:pt x="7450328" y="1663700"/>
                  </a:lnTo>
                  <a:lnTo>
                    <a:pt x="136144" y="1663700"/>
                  </a:lnTo>
                  <a:lnTo>
                    <a:pt x="136144" y="1651000"/>
                  </a:lnTo>
                  <a:lnTo>
                    <a:pt x="136144" y="1663700"/>
                  </a:lnTo>
                  <a:cubicBezTo>
                    <a:pt x="61087" y="1663700"/>
                    <a:pt x="0" y="1603629"/>
                    <a:pt x="0" y="1529080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29080"/>
                  </a:lnTo>
                  <a:lnTo>
                    <a:pt x="12700" y="1529080"/>
                  </a:lnTo>
                  <a:lnTo>
                    <a:pt x="25400" y="1529080"/>
                  </a:lnTo>
                  <a:cubicBezTo>
                    <a:pt x="25400" y="1589278"/>
                    <a:pt x="74803" y="1638300"/>
                    <a:pt x="136144" y="1638300"/>
                  </a:cubicBezTo>
                  <a:lnTo>
                    <a:pt x="7450328" y="1638300"/>
                  </a:lnTo>
                  <a:cubicBezTo>
                    <a:pt x="7511669" y="1638300"/>
                    <a:pt x="7561072" y="1589278"/>
                    <a:pt x="7561072" y="1529080"/>
                  </a:cubicBezTo>
                  <a:lnTo>
                    <a:pt x="7561072" y="134620"/>
                  </a:lnTo>
                  <a:cubicBezTo>
                    <a:pt x="7561072" y="74422"/>
                    <a:pt x="7511669" y="25400"/>
                    <a:pt x="7450328" y="25400"/>
                  </a:cubicBezTo>
                  <a:lnTo>
                    <a:pt x="136144" y="25400"/>
                  </a:lnTo>
                  <a:lnTo>
                    <a:pt x="136144" y="12700"/>
                  </a:lnTo>
                  <a:lnTo>
                    <a:pt x="136144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6994" y="1116211"/>
            <a:ext cx="76200" cy="1228725"/>
            <a:chOff x="0" y="0"/>
            <a:chExt cx="101600" cy="1638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00" cy="1638300"/>
            </a:xfrm>
            <a:custGeom>
              <a:avLst/>
              <a:gdLst/>
              <a:ahLst/>
              <a:cxnLst/>
              <a:rect l="l" t="t" r="r" b="b"/>
              <a:pathLst>
                <a:path w="101600" h="16383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87500"/>
                  </a:lnTo>
                  <a:cubicBezTo>
                    <a:pt x="101600" y="1615567"/>
                    <a:pt x="78867" y="1638300"/>
                    <a:pt x="50800" y="1638300"/>
                  </a:cubicBezTo>
                  <a:cubicBezTo>
                    <a:pt x="22733" y="1638300"/>
                    <a:pt x="0" y="1615567"/>
                    <a:pt x="0" y="1587500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3929" y="1229320"/>
            <a:ext cx="5292179" cy="954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Urban Heat Island (UHI) effect poses a critical threat to urban sustainability. Green infrastructure, especially trees, is a primary mitigation strategy, but planners lack scalable tools to quantify their cooling performance.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299001" y="1106686"/>
            <a:ext cx="5689848" cy="1247775"/>
            <a:chOff x="0" y="0"/>
            <a:chExt cx="7586463" cy="1663700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7561072" cy="1638300"/>
            </a:xfrm>
            <a:custGeom>
              <a:avLst/>
              <a:gdLst/>
              <a:ahLst/>
              <a:cxnLst/>
              <a:rect l="l" t="t" r="r" b="b"/>
              <a:pathLst>
                <a:path w="7561072" h="1638300">
                  <a:moveTo>
                    <a:pt x="0" y="121920"/>
                  </a:moveTo>
                  <a:cubicBezTo>
                    <a:pt x="0" y="54610"/>
                    <a:pt x="55245" y="0"/>
                    <a:pt x="123444" y="0"/>
                  </a:cubicBezTo>
                  <a:lnTo>
                    <a:pt x="7437628" y="0"/>
                  </a:lnTo>
                  <a:cubicBezTo>
                    <a:pt x="7505827" y="0"/>
                    <a:pt x="7561072" y="54610"/>
                    <a:pt x="7561072" y="121920"/>
                  </a:cubicBezTo>
                  <a:lnTo>
                    <a:pt x="7561072" y="1516380"/>
                  </a:lnTo>
                  <a:cubicBezTo>
                    <a:pt x="7561072" y="1583690"/>
                    <a:pt x="7505827" y="1638300"/>
                    <a:pt x="7437628" y="1638300"/>
                  </a:cubicBezTo>
                  <a:lnTo>
                    <a:pt x="123444" y="1638300"/>
                  </a:lnTo>
                  <a:cubicBezTo>
                    <a:pt x="55245" y="1638300"/>
                    <a:pt x="0" y="1583690"/>
                    <a:pt x="0" y="15163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7586472" cy="1663700"/>
            </a:xfrm>
            <a:custGeom>
              <a:avLst/>
              <a:gdLst/>
              <a:ahLst/>
              <a:cxnLst/>
              <a:rect l="l" t="t" r="r" b="b"/>
              <a:pathLst>
                <a:path w="7586472" h="1663700">
                  <a:moveTo>
                    <a:pt x="0" y="134620"/>
                  </a:moveTo>
                  <a:cubicBezTo>
                    <a:pt x="0" y="60071"/>
                    <a:pt x="61087" y="0"/>
                    <a:pt x="136144" y="0"/>
                  </a:cubicBezTo>
                  <a:lnTo>
                    <a:pt x="7450328" y="0"/>
                  </a:lnTo>
                  <a:lnTo>
                    <a:pt x="7450328" y="12700"/>
                  </a:lnTo>
                  <a:lnTo>
                    <a:pt x="7450328" y="0"/>
                  </a:lnTo>
                  <a:cubicBezTo>
                    <a:pt x="7525385" y="0"/>
                    <a:pt x="7586472" y="60071"/>
                    <a:pt x="7586472" y="134620"/>
                  </a:cubicBezTo>
                  <a:lnTo>
                    <a:pt x="7573772" y="134620"/>
                  </a:lnTo>
                  <a:lnTo>
                    <a:pt x="7586472" y="134620"/>
                  </a:lnTo>
                  <a:lnTo>
                    <a:pt x="7586472" y="1529080"/>
                  </a:lnTo>
                  <a:lnTo>
                    <a:pt x="7573772" y="1529080"/>
                  </a:lnTo>
                  <a:lnTo>
                    <a:pt x="7586472" y="1529080"/>
                  </a:lnTo>
                  <a:cubicBezTo>
                    <a:pt x="7586472" y="1603629"/>
                    <a:pt x="7525385" y="1663700"/>
                    <a:pt x="7450328" y="1663700"/>
                  </a:cubicBezTo>
                  <a:lnTo>
                    <a:pt x="7450328" y="1651000"/>
                  </a:lnTo>
                  <a:lnTo>
                    <a:pt x="7450328" y="1663700"/>
                  </a:lnTo>
                  <a:lnTo>
                    <a:pt x="136144" y="1663700"/>
                  </a:lnTo>
                  <a:lnTo>
                    <a:pt x="136144" y="1651000"/>
                  </a:lnTo>
                  <a:lnTo>
                    <a:pt x="136144" y="1663700"/>
                  </a:lnTo>
                  <a:cubicBezTo>
                    <a:pt x="61087" y="1663700"/>
                    <a:pt x="0" y="1603629"/>
                    <a:pt x="0" y="1529080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29080"/>
                  </a:lnTo>
                  <a:lnTo>
                    <a:pt x="12700" y="1529080"/>
                  </a:lnTo>
                  <a:lnTo>
                    <a:pt x="25400" y="1529080"/>
                  </a:lnTo>
                  <a:cubicBezTo>
                    <a:pt x="25400" y="1589278"/>
                    <a:pt x="74803" y="1638300"/>
                    <a:pt x="136144" y="1638300"/>
                  </a:cubicBezTo>
                  <a:lnTo>
                    <a:pt x="7450328" y="1638300"/>
                  </a:lnTo>
                  <a:cubicBezTo>
                    <a:pt x="7511669" y="1638300"/>
                    <a:pt x="7561072" y="1589278"/>
                    <a:pt x="7561072" y="1529080"/>
                  </a:cubicBezTo>
                  <a:lnTo>
                    <a:pt x="7561072" y="134620"/>
                  </a:lnTo>
                  <a:cubicBezTo>
                    <a:pt x="7561072" y="74422"/>
                    <a:pt x="7511669" y="25400"/>
                    <a:pt x="7450328" y="25400"/>
                  </a:cubicBezTo>
                  <a:lnTo>
                    <a:pt x="136144" y="25400"/>
                  </a:lnTo>
                  <a:lnTo>
                    <a:pt x="136144" y="12700"/>
                  </a:lnTo>
                  <a:lnTo>
                    <a:pt x="136144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89476" y="1116211"/>
            <a:ext cx="76200" cy="1228725"/>
            <a:chOff x="0" y="0"/>
            <a:chExt cx="101600" cy="16383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600" cy="1638300"/>
            </a:xfrm>
            <a:custGeom>
              <a:avLst/>
              <a:gdLst/>
              <a:ahLst/>
              <a:cxnLst/>
              <a:rect l="l" t="t" r="r" b="b"/>
              <a:pathLst>
                <a:path w="101600" h="16383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87500"/>
                  </a:lnTo>
                  <a:cubicBezTo>
                    <a:pt x="101600" y="1615567"/>
                    <a:pt x="78867" y="1638300"/>
                    <a:pt x="50800" y="1638300"/>
                  </a:cubicBezTo>
                  <a:cubicBezTo>
                    <a:pt x="22733" y="1638300"/>
                    <a:pt x="0" y="1615567"/>
                    <a:pt x="0" y="1587500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526411" y="1229320"/>
            <a:ext cx="5292179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While deep learning models exist, they are computationally expensive and require large, labeled datasets.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111484" y="1106686"/>
            <a:ext cx="5689848" cy="1247775"/>
            <a:chOff x="0" y="0"/>
            <a:chExt cx="7586463" cy="166370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7561072" cy="1638300"/>
            </a:xfrm>
            <a:custGeom>
              <a:avLst/>
              <a:gdLst/>
              <a:ahLst/>
              <a:cxnLst/>
              <a:rect l="l" t="t" r="r" b="b"/>
              <a:pathLst>
                <a:path w="7561072" h="1638300">
                  <a:moveTo>
                    <a:pt x="0" y="121920"/>
                  </a:moveTo>
                  <a:cubicBezTo>
                    <a:pt x="0" y="54610"/>
                    <a:pt x="55245" y="0"/>
                    <a:pt x="123444" y="0"/>
                  </a:cubicBezTo>
                  <a:lnTo>
                    <a:pt x="7437628" y="0"/>
                  </a:lnTo>
                  <a:cubicBezTo>
                    <a:pt x="7505827" y="0"/>
                    <a:pt x="7561072" y="54610"/>
                    <a:pt x="7561072" y="121920"/>
                  </a:cubicBezTo>
                  <a:lnTo>
                    <a:pt x="7561072" y="1516380"/>
                  </a:lnTo>
                  <a:cubicBezTo>
                    <a:pt x="7561072" y="1583690"/>
                    <a:pt x="7505827" y="1638300"/>
                    <a:pt x="7437628" y="1638300"/>
                  </a:cubicBezTo>
                  <a:lnTo>
                    <a:pt x="123444" y="1638300"/>
                  </a:lnTo>
                  <a:cubicBezTo>
                    <a:pt x="55245" y="1638300"/>
                    <a:pt x="0" y="1583690"/>
                    <a:pt x="0" y="151638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586472" cy="1663700"/>
            </a:xfrm>
            <a:custGeom>
              <a:avLst/>
              <a:gdLst/>
              <a:ahLst/>
              <a:cxnLst/>
              <a:rect l="l" t="t" r="r" b="b"/>
              <a:pathLst>
                <a:path w="7586472" h="1663700">
                  <a:moveTo>
                    <a:pt x="0" y="134620"/>
                  </a:moveTo>
                  <a:cubicBezTo>
                    <a:pt x="0" y="60071"/>
                    <a:pt x="61087" y="0"/>
                    <a:pt x="136144" y="0"/>
                  </a:cubicBezTo>
                  <a:lnTo>
                    <a:pt x="7450328" y="0"/>
                  </a:lnTo>
                  <a:lnTo>
                    <a:pt x="7450328" y="12700"/>
                  </a:lnTo>
                  <a:lnTo>
                    <a:pt x="7450328" y="0"/>
                  </a:lnTo>
                  <a:cubicBezTo>
                    <a:pt x="7525385" y="0"/>
                    <a:pt x="7586472" y="60071"/>
                    <a:pt x="7586472" y="134620"/>
                  </a:cubicBezTo>
                  <a:lnTo>
                    <a:pt x="7573772" y="134620"/>
                  </a:lnTo>
                  <a:lnTo>
                    <a:pt x="7586472" y="134620"/>
                  </a:lnTo>
                  <a:lnTo>
                    <a:pt x="7586472" y="1529080"/>
                  </a:lnTo>
                  <a:lnTo>
                    <a:pt x="7573772" y="1529080"/>
                  </a:lnTo>
                  <a:lnTo>
                    <a:pt x="7586472" y="1529080"/>
                  </a:lnTo>
                  <a:cubicBezTo>
                    <a:pt x="7586472" y="1603629"/>
                    <a:pt x="7525385" y="1663700"/>
                    <a:pt x="7450328" y="1663700"/>
                  </a:cubicBezTo>
                  <a:lnTo>
                    <a:pt x="7450328" y="1651000"/>
                  </a:lnTo>
                  <a:lnTo>
                    <a:pt x="7450328" y="1663700"/>
                  </a:lnTo>
                  <a:lnTo>
                    <a:pt x="136144" y="1663700"/>
                  </a:lnTo>
                  <a:lnTo>
                    <a:pt x="136144" y="1651000"/>
                  </a:lnTo>
                  <a:lnTo>
                    <a:pt x="136144" y="1663700"/>
                  </a:lnTo>
                  <a:cubicBezTo>
                    <a:pt x="61087" y="1663700"/>
                    <a:pt x="0" y="1603629"/>
                    <a:pt x="0" y="1529080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29080"/>
                  </a:lnTo>
                  <a:lnTo>
                    <a:pt x="12700" y="1529080"/>
                  </a:lnTo>
                  <a:lnTo>
                    <a:pt x="25400" y="1529080"/>
                  </a:lnTo>
                  <a:cubicBezTo>
                    <a:pt x="25400" y="1589278"/>
                    <a:pt x="74803" y="1638300"/>
                    <a:pt x="136144" y="1638300"/>
                  </a:cubicBezTo>
                  <a:lnTo>
                    <a:pt x="7450328" y="1638300"/>
                  </a:lnTo>
                  <a:cubicBezTo>
                    <a:pt x="7511669" y="1638300"/>
                    <a:pt x="7561072" y="1589278"/>
                    <a:pt x="7561072" y="1529080"/>
                  </a:cubicBezTo>
                  <a:lnTo>
                    <a:pt x="7561072" y="134620"/>
                  </a:lnTo>
                  <a:cubicBezTo>
                    <a:pt x="7561072" y="74422"/>
                    <a:pt x="7511669" y="25400"/>
                    <a:pt x="7450328" y="25400"/>
                  </a:cubicBezTo>
                  <a:lnTo>
                    <a:pt x="136144" y="25400"/>
                  </a:lnTo>
                  <a:lnTo>
                    <a:pt x="136144" y="12700"/>
                  </a:lnTo>
                  <a:lnTo>
                    <a:pt x="136144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101959" y="1116211"/>
            <a:ext cx="76200" cy="1228725"/>
            <a:chOff x="0" y="0"/>
            <a:chExt cx="101600" cy="16383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600" cy="1638300"/>
            </a:xfrm>
            <a:custGeom>
              <a:avLst/>
              <a:gdLst/>
              <a:ahLst/>
              <a:cxnLst/>
              <a:rect l="l" t="t" r="r" b="b"/>
              <a:pathLst>
                <a:path w="101600" h="16383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87500"/>
                  </a:lnTo>
                  <a:cubicBezTo>
                    <a:pt x="101600" y="1615567"/>
                    <a:pt x="78867" y="1638300"/>
                    <a:pt x="50800" y="1638300"/>
                  </a:cubicBezTo>
                  <a:cubicBezTo>
                    <a:pt x="22733" y="1638300"/>
                    <a:pt x="0" y="1615567"/>
                    <a:pt x="0" y="1587500"/>
                  </a:cubicBez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38894" y="1229320"/>
            <a:ext cx="5292179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project presents a novel, lightweight computational framework using an unsupervised computer vision approach.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6044" y="2547937"/>
            <a:ext cx="2835325" cy="36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Methodology: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6044" y="3076724"/>
            <a:ext cx="342156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dirty="0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496044" y="3346102"/>
            <a:ext cx="5670798" cy="19050"/>
            <a:chOff x="0" y="0"/>
            <a:chExt cx="7561063" cy="25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61072" cy="25400"/>
            </a:xfrm>
            <a:custGeom>
              <a:avLst/>
              <a:gdLst/>
              <a:ahLst/>
              <a:cxnLst/>
              <a:rect l="l" t="t" r="r" b="b"/>
              <a:pathLst>
                <a:path w="7561072" h="25400">
                  <a:moveTo>
                    <a:pt x="0" y="0"/>
                  </a:moveTo>
                  <a:lnTo>
                    <a:pt x="7561072" y="0"/>
                  </a:lnTo>
                  <a:lnTo>
                    <a:pt x="756107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96044" y="3455045"/>
            <a:ext cx="1771947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Segmentation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6044" y="3713857"/>
            <a:ext cx="5670798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Uses SLIC (Simple Linear Iterative Clustering) superpixels and a VARI (vegetation index) filter.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08526" y="3076724"/>
            <a:ext cx="217885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dirty="0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02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6308526" y="3346102"/>
            <a:ext cx="5670798" cy="19050"/>
            <a:chOff x="0" y="0"/>
            <a:chExt cx="7561063" cy="25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561072" cy="25400"/>
            </a:xfrm>
            <a:custGeom>
              <a:avLst/>
              <a:gdLst/>
              <a:ahLst/>
              <a:cxnLst/>
              <a:rect l="l" t="t" r="r" b="b"/>
              <a:pathLst>
                <a:path w="7561072" h="25400">
                  <a:moveTo>
                    <a:pt x="0" y="0"/>
                  </a:moveTo>
                  <a:lnTo>
                    <a:pt x="7561072" y="0"/>
                  </a:lnTo>
                  <a:lnTo>
                    <a:pt x="756107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308526" y="3455045"/>
            <a:ext cx="1771947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Modeling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8526" y="3713857"/>
            <a:ext cx="5670798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Applies a physics-based model to calculate a predicted temperature drop (ΔT) for each canopy based on its size and health.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58064" y="3076724"/>
            <a:ext cx="217885" cy="205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dirty="0">
                <a:solidFill>
                  <a:srgbClr val="272525"/>
                </a:solidFill>
                <a:latin typeface="Inter Light"/>
                <a:ea typeface="Inter Light"/>
                <a:cs typeface="Inter Light"/>
                <a:sym typeface="Inter Light"/>
              </a:rPr>
              <a:t>03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2121009" y="3346102"/>
            <a:ext cx="5670798" cy="19050"/>
            <a:chOff x="0" y="0"/>
            <a:chExt cx="7561063" cy="25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561072" cy="25400"/>
            </a:xfrm>
            <a:custGeom>
              <a:avLst/>
              <a:gdLst/>
              <a:ahLst/>
              <a:cxnLst/>
              <a:rect l="l" t="t" r="r" b="b"/>
              <a:pathLst>
                <a:path w="7561072" h="25400">
                  <a:moveTo>
                    <a:pt x="0" y="0"/>
                  </a:moveTo>
                  <a:lnTo>
                    <a:pt x="7561072" y="0"/>
                  </a:lnTo>
                  <a:lnTo>
                    <a:pt x="756107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4950BC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121009" y="3455045"/>
            <a:ext cx="1771948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Visualization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21009" y="3713857"/>
            <a:ext cx="567079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Generates a virtual thermal map.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96044" y="4433144"/>
            <a:ext cx="17295911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framework provides a computationally efficient, scalable, and interpretable alternative, producing quantitative cooling estimates (in °C) to enable data-driven urban planning.</a:t>
            </a:r>
          </a:p>
        </p:txBody>
      </p: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476994" y="4749363"/>
            <a:ext cx="7600206" cy="5200063"/>
            <a:chOff x="0" y="0"/>
            <a:chExt cx="14365685" cy="9829007"/>
          </a:xfrm>
        </p:grpSpPr>
        <p:sp>
          <p:nvSpPr>
            <p:cNvPr id="43" name="Freeform 43" descr="preencoded.png"/>
            <p:cNvSpPr/>
            <p:nvPr/>
          </p:nvSpPr>
          <p:spPr>
            <a:xfrm>
              <a:off x="0" y="0"/>
              <a:ext cx="14365732" cy="9829038"/>
            </a:xfrm>
            <a:custGeom>
              <a:avLst/>
              <a:gdLst/>
              <a:ahLst/>
              <a:cxnLst/>
              <a:rect l="l" t="t" r="r" b="b"/>
              <a:pathLst>
                <a:path w="14365732" h="9829038">
                  <a:moveTo>
                    <a:pt x="0" y="0"/>
                  </a:moveTo>
                  <a:lnTo>
                    <a:pt x="14365732" y="0"/>
                  </a:lnTo>
                  <a:lnTo>
                    <a:pt x="14365732" y="9829038"/>
                  </a:lnTo>
                  <a:lnTo>
                    <a:pt x="0" y="982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72157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92238" y="1650950"/>
            <a:ext cx="7088237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Objectives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87475" y="2985939"/>
            <a:ext cx="647402" cy="647402"/>
            <a:chOff x="0" y="0"/>
            <a:chExt cx="863203" cy="86320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98575" y="3091457"/>
            <a:ext cx="425202" cy="48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3632" y="3068985"/>
            <a:ext cx="705311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To implement an unsupervised segmentation pipeline: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13632" y="4058245"/>
            <a:ext cx="7053114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 SLIC superpixels and a VARI filter to automatically identify and isolate tree canopies without manual labeling.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316342" y="2985939"/>
            <a:ext cx="647403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427444" y="3091457"/>
            <a:ext cx="425203" cy="48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42500" y="3068985"/>
            <a:ext cx="703079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To develop a quantitative thermal model: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42500" y="3615332"/>
            <a:ext cx="7053262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 a physics-based model that calculates a predicted temperature drop (ΔT) for each segmented canopy, based on its relative size and health (mean VARI score).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87475" y="6077842"/>
            <a:ext cx="647402" cy="647402"/>
            <a:chOff x="0" y="0"/>
            <a:chExt cx="863203" cy="863203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98575" y="6183362"/>
            <a:ext cx="425202" cy="48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13632" y="6160889"/>
            <a:ext cx="567511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To create a visualization module: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13632" y="6707237"/>
            <a:ext cx="7053114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 intuitive, human-readable outputs, including a "Virtual Thermal Map" and an "Annotated" image labeling each tree with its predicted cooling value.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316342" y="6077842"/>
            <a:ext cx="647403" cy="647402"/>
            <a:chOff x="0" y="0"/>
            <a:chExt cx="863203" cy="863203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427444" y="6183362"/>
            <a:ext cx="425203" cy="48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42500" y="6160889"/>
            <a:ext cx="468778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To provide actionable data: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42500" y="6707237"/>
            <a:ext cx="7053262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Output a structured table of statistics for each tree, detailing its size, health score, and predicted cooling.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6666756" cy="414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Hardware &amp; Software Requirements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1167854"/>
            <a:ext cx="2573982" cy="2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Hardware Requirements: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044" y="1546771"/>
            <a:ext cx="847501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CPU: Intel Core i5/i7 (or equivalent)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044" y="1823145"/>
            <a:ext cx="847501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RAM: 8 GB or more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6464" y="1167854"/>
            <a:ext cx="2504182" cy="2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Software Requirements: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6464" y="1546771"/>
            <a:ext cx="847501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Operating System: Windows / macOS / Linux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6464" y="1823145"/>
            <a:ext cx="847501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Development Environment: Google Colab / Jupyter Notebook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6464" y="2099519"/>
            <a:ext cx="847501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Language: Python 3.8+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26464" y="2375893"/>
            <a:ext cx="8475018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Core Libraries: scikit-image, OpenCV-Python, NumPy, Pandas, Matplotlib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496044" y="2859286"/>
            <a:ext cx="10774264" cy="7371755"/>
            <a:chOff x="0" y="0"/>
            <a:chExt cx="14365685" cy="982900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4365732" cy="9829038"/>
            </a:xfrm>
            <a:custGeom>
              <a:avLst/>
              <a:gdLst/>
              <a:ahLst/>
              <a:cxnLst/>
              <a:rect l="l" t="t" r="r" b="b"/>
              <a:pathLst>
                <a:path w="14365732" h="9829038">
                  <a:moveTo>
                    <a:pt x="0" y="0"/>
                  </a:moveTo>
                  <a:lnTo>
                    <a:pt x="14365732" y="0"/>
                  </a:lnTo>
                  <a:lnTo>
                    <a:pt x="14365732" y="9829038"/>
                  </a:lnTo>
                  <a:lnTo>
                    <a:pt x="0" y="982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430649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Methodology (Overview)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4" y="1068586"/>
            <a:ext cx="17295911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is a three-stage, feed-forward pipeline based on unsupervised analysis.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044" y="1454795"/>
            <a:ext cx="17295911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It is a "white box" design, where each stage and parameter is explicit and interpretable.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96044" y="1888629"/>
            <a:ext cx="5765304" cy="567035"/>
            <a:chOff x="0" y="0"/>
            <a:chExt cx="7687072" cy="75604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87056" cy="756031"/>
            </a:xfrm>
            <a:custGeom>
              <a:avLst/>
              <a:gdLst/>
              <a:ahLst/>
              <a:cxnLst/>
              <a:rect l="l" t="t" r="r" b="b"/>
              <a:pathLst>
                <a:path w="7687056" h="756031">
                  <a:moveTo>
                    <a:pt x="0" y="0"/>
                  </a:moveTo>
                  <a:lnTo>
                    <a:pt x="7687056" y="0"/>
                  </a:lnTo>
                  <a:lnTo>
                    <a:pt x="7687056" y="756031"/>
                  </a:lnTo>
                  <a:lnTo>
                    <a:pt x="0" y="756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17" b="-4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7729" y="2597349"/>
            <a:ext cx="4254699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Stage 1: Segmentation (Where are the canopies?)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7729" y="2856160"/>
            <a:ext cx="5481935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Uses the SLIC algorithm to cluster pixels into superpixels (considers color and spatial proximity).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7729" y="3394770"/>
            <a:ext cx="5481935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Filters superpixels based on average VARI (health) score and size to isolate "large, green objects."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261347" y="1888629"/>
            <a:ext cx="5765304" cy="567035"/>
            <a:chOff x="0" y="0"/>
            <a:chExt cx="7687072" cy="756047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7687056" cy="756031"/>
            </a:xfrm>
            <a:custGeom>
              <a:avLst/>
              <a:gdLst/>
              <a:ahLst/>
              <a:cxnLst/>
              <a:rect l="l" t="t" r="r" b="b"/>
              <a:pathLst>
                <a:path w="7687056" h="756031">
                  <a:moveTo>
                    <a:pt x="0" y="0"/>
                  </a:moveTo>
                  <a:lnTo>
                    <a:pt x="7687056" y="0"/>
                  </a:lnTo>
                  <a:lnTo>
                    <a:pt x="7687056" y="756031"/>
                  </a:lnTo>
                  <a:lnTo>
                    <a:pt x="0" y="756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17" b="-4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403032" y="2597349"/>
            <a:ext cx="3860601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Stage 2: Modeling (How much do they cool?)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03032" y="2856160"/>
            <a:ext cx="5481935" cy="50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Applies a simple thermal model: Cooling is a function of Health (proxied by VARI) and Size (proxied by pixel area).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03032" y="3394770"/>
            <a:ext cx="5481935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Computes a quantitative, interpretable cooling value (ΔT) for each tree.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026652" y="1888629"/>
            <a:ext cx="5765304" cy="567035"/>
            <a:chOff x="0" y="0"/>
            <a:chExt cx="7687072" cy="75604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7687056" cy="756031"/>
            </a:xfrm>
            <a:custGeom>
              <a:avLst/>
              <a:gdLst/>
              <a:ahLst/>
              <a:cxnLst/>
              <a:rect l="l" t="t" r="r" b="b"/>
              <a:pathLst>
                <a:path w="7687056" h="756031">
                  <a:moveTo>
                    <a:pt x="0" y="0"/>
                  </a:moveTo>
                  <a:lnTo>
                    <a:pt x="7687056" y="0"/>
                  </a:lnTo>
                  <a:lnTo>
                    <a:pt x="7687056" y="756031"/>
                  </a:lnTo>
                  <a:lnTo>
                    <a:pt x="0" y="756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17" b="-41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168336" y="2597349"/>
            <a:ext cx="3928765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Stage 3: Visualization (How can we use this?)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68336" y="2856160"/>
            <a:ext cx="5481935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Translates raw data into human-readable formats.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68336" y="3167955"/>
            <a:ext cx="5481935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Generates a qualitative "virtual thermal map" and quantitative per-object data.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14400" y="4172522"/>
            <a:ext cx="9829801" cy="5619178"/>
            <a:chOff x="557807" y="-32773"/>
            <a:chExt cx="13106401" cy="7492238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557807" y="-32773"/>
              <a:ext cx="13106401" cy="7492238"/>
            </a:xfrm>
            <a:custGeom>
              <a:avLst/>
              <a:gdLst/>
              <a:ahLst/>
              <a:cxnLst/>
              <a:rect l="l" t="t" r="r" b="b"/>
              <a:pathLst>
                <a:path w="14365732" h="9829038">
                  <a:moveTo>
                    <a:pt x="0" y="0"/>
                  </a:moveTo>
                  <a:lnTo>
                    <a:pt x="14365732" y="0"/>
                  </a:lnTo>
                  <a:lnTo>
                    <a:pt x="14365732" y="9829038"/>
                  </a:lnTo>
                  <a:lnTo>
                    <a:pt x="0" y="982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0" b="-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7333" y="3125421"/>
            <a:ext cx="4351632" cy="1811367"/>
          </a:xfrm>
          <a:custGeom>
            <a:avLst/>
            <a:gdLst/>
            <a:ahLst/>
            <a:cxnLst/>
            <a:rect l="l" t="t" r="r" b="b"/>
            <a:pathLst>
              <a:path w="4351632" h="1811367">
                <a:moveTo>
                  <a:pt x="0" y="0"/>
                </a:moveTo>
                <a:lnTo>
                  <a:pt x="4351631" y="0"/>
                </a:lnTo>
                <a:lnTo>
                  <a:pt x="4351631" y="1811366"/>
                </a:lnTo>
                <a:lnTo>
                  <a:pt x="0" y="181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270226" y="3012910"/>
            <a:ext cx="4039638" cy="1923878"/>
          </a:xfrm>
          <a:custGeom>
            <a:avLst/>
            <a:gdLst/>
            <a:ahLst/>
            <a:cxnLst/>
            <a:rect l="l" t="t" r="r" b="b"/>
            <a:pathLst>
              <a:path w="4039638" h="1923878">
                <a:moveTo>
                  <a:pt x="0" y="0"/>
                </a:moveTo>
                <a:lnTo>
                  <a:pt x="4039638" y="0"/>
                </a:lnTo>
                <a:lnTo>
                  <a:pt x="4039638" y="1923877"/>
                </a:lnTo>
                <a:lnTo>
                  <a:pt x="0" y="1923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776589" y="2650854"/>
            <a:ext cx="3570016" cy="2647989"/>
          </a:xfrm>
          <a:custGeom>
            <a:avLst/>
            <a:gdLst/>
            <a:ahLst/>
            <a:cxnLst/>
            <a:rect l="l" t="t" r="r" b="b"/>
            <a:pathLst>
              <a:path w="3570016" h="2647989">
                <a:moveTo>
                  <a:pt x="0" y="0"/>
                </a:moveTo>
                <a:lnTo>
                  <a:pt x="3570016" y="0"/>
                </a:lnTo>
                <a:lnTo>
                  <a:pt x="3570016" y="2647989"/>
                </a:lnTo>
                <a:lnTo>
                  <a:pt x="0" y="264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960288" y="2650854"/>
            <a:ext cx="3583476" cy="2646470"/>
          </a:xfrm>
          <a:custGeom>
            <a:avLst/>
            <a:gdLst/>
            <a:ahLst/>
            <a:cxnLst/>
            <a:rect l="l" t="t" r="r" b="b"/>
            <a:pathLst>
              <a:path w="3583476" h="2646470">
                <a:moveTo>
                  <a:pt x="0" y="0"/>
                </a:moveTo>
                <a:lnTo>
                  <a:pt x="3583476" y="0"/>
                </a:lnTo>
                <a:lnTo>
                  <a:pt x="3583476" y="2646471"/>
                </a:lnTo>
                <a:lnTo>
                  <a:pt x="0" y="26464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712814" y="5882231"/>
            <a:ext cx="6862372" cy="3242471"/>
          </a:xfrm>
          <a:custGeom>
            <a:avLst/>
            <a:gdLst/>
            <a:ahLst/>
            <a:cxnLst/>
            <a:rect l="l" t="t" r="r" b="b"/>
            <a:pathLst>
              <a:path w="6862372" h="3242471">
                <a:moveTo>
                  <a:pt x="0" y="0"/>
                </a:moveTo>
                <a:lnTo>
                  <a:pt x="6862372" y="0"/>
                </a:lnTo>
                <a:lnTo>
                  <a:pt x="6862372" y="3242471"/>
                </a:lnTo>
                <a:lnTo>
                  <a:pt x="0" y="324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891548" y="1465837"/>
            <a:ext cx="12775854" cy="355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33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Demonstration of a real example thorugh the project implementation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5189" y="596205"/>
            <a:ext cx="12230992" cy="73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Methodology (Block Diagram of the System)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429762" y="1373272"/>
            <a:ext cx="11428476" cy="9072086"/>
            <a:chOff x="24" y="-587804"/>
            <a:chExt cx="15237968" cy="1209611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24" y="-587804"/>
              <a:ext cx="15237968" cy="12096115"/>
            </a:xfrm>
            <a:custGeom>
              <a:avLst/>
              <a:gdLst/>
              <a:ahLst/>
              <a:cxnLst/>
              <a:rect l="l" t="t" r="r" b="b"/>
              <a:pathLst>
                <a:path w="15237968" h="12096115">
                  <a:moveTo>
                    <a:pt x="0" y="0"/>
                  </a:moveTo>
                  <a:lnTo>
                    <a:pt x="15237968" y="0"/>
                  </a:lnTo>
                  <a:lnTo>
                    <a:pt x="15237968" y="12096115"/>
                  </a:lnTo>
                  <a:lnTo>
                    <a:pt x="0" y="12096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" r="-3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102060" y="5805430"/>
            <a:ext cx="2053782" cy="94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System Data 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22448" y="2415594"/>
            <a:ext cx="3055368" cy="94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Input: Input Image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22448" y="3488403"/>
            <a:ext cx="3055368" cy="76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Raw image from sensor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29736" y="2181047"/>
            <a:ext cx="3055366" cy="141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Sub-process 2.1: Apply Cooling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29736" y="3723471"/>
            <a:ext cx="3055366" cy="76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Simulate temperature effects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29736" y="8142025"/>
            <a:ext cx="3055366" cy="141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Sub-process 1.2: compute_vari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29736" y="9684449"/>
            <a:ext cx="3055366" cy="76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Variance-based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2448" y="8142025"/>
            <a:ext cx="3055368" cy="141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Sub-process 1.1: segmentation.slic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22448" y="9684449"/>
            <a:ext cx="3055368" cy="76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Superpixel segmentation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24477" y="5307377"/>
            <a:ext cx="3122155" cy="141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Process 1.0: extract_tree_masks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24477" y="6849801"/>
            <a:ext cx="3122155" cy="38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Isolate tree regions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11010" y="5136490"/>
            <a:ext cx="3122155" cy="141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Process 2.0: build_virtual_thermal_map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11010" y="6678914"/>
            <a:ext cx="3122155" cy="76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Estimate thermal values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6044" y="370731"/>
            <a:ext cx="7352556" cy="409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Detected Tree Masks (Output of Stage 1)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96044" y="1116211"/>
            <a:ext cx="10774264" cy="7371755"/>
            <a:chOff x="0" y="0"/>
            <a:chExt cx="14365685" cy="982900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365732" cy="9829038"/>
            </a:xfrm>
            <a:custGeom>
              <a:avLst/>
              <a:gdLst/>
              <a:ahLst/>
              <a:cxnLst/>
              <a:rect l="l" t="t" r="r" b="b"/>
              <a:pathLst>
                <a:path w="14365732" h="9829038">
                  <a:moveTo>
                    <a:pt x="0" y="0"/>
                  </a:moveTo>
                  <a:lnTo>
                    <a:pt x="14365732" y="0"/>
                  </a:lnTo>
                  <a:lnTo>
                    <a:pt x="14365732" y="9829038"/>
                  </a:lnTo>
                  <a:lnTo>
                    <a:pt x="0" y="982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" b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6044" y="8700492"/>
            <a:ext cx="1771947" cy="22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Discussion Points: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6044" y="9086850"/>
            <a:ext cx="17295911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image shows the output of the extract_tree_masks function.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044" y="9363224"/>
            <a:ext cx="17295911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Each contiguous, colored patch represents an individual superpixel that has passed the VARI (greenness) and area thresholds.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6044" y="9639597"/>
            <a:ext cx="17295911" cy="27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0238" lvl="1" indent="-80119" algn="l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demonstrates the algorithm's ability to partition a complex, heterogeneous canopy into its constituent parts, forming the basis for per-object analysis.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1618</Words>
  <Application>Microsoft Office PowerPoint</Application>
  <PresentationFormat>Custom</PresentationFormat>
  <Paragraphs>181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Inter Bold</vt:lpstr>
      <vt:lpstr>Calibri</vt:lpstr>
      <vt:lpstr>Inter Light</vt:lpstr>
      <vt:lpstr>Inter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A-Lightweight-Unsupervised-Framework-for-Quantifying-the-Thermal-Cooling-Effect-of-Urban-Tree-Canopi.pptx</dc:title>
  <cp:lastModifiedBy>Aayush</cp:lastModifiedBy>
  <cp:revision>2</cp:revision>
  <dcterms:created xsi:type="dcterms:W3CDTF">2006-08-16T00:00:00Z</dcterms:created>
  <dcterms:modified xsi:type="dcterms:W3CDTF">2025-11-05T08:25:23Z</dcterms:modified>
  <dc:identifier>DAG3z2SRPKI</dc:identifier>
</cp:coreProperties>
</file>